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23"/>
  </p:notesMasterIdLst>
  <p:handoutMasterIdLst>
    <p:handoutMasterId r:id="rId24"/>
  </p:handoutMasterIdLst>
  <p:sldIdLst>
    <p:sldId id="314" r:id="rId5"/>
    <p:sldId id="315" r:id="rId6"/>
    <p:sldId id="326" r:id="rId7"/>
    <p:sldId id="318" r:id="rId8"/>
    <p:sldId id="329" r:id="rId9"/>
    <p:sldId id="317" r:id="rId10"/>
    <p:sldId id="332" r:id="rId11"/>
    <p:sldId id="331" r:id="rId12"/>
    <p:sldId id="333" r:id="rId13"/>
    <p:sldId id="335" r:id="rId14"/>
    <p:sldId id="334" r:id="rId15"/>
    <p:sldId id="336" r:id="rId16"/>
    <p:sldId id="337" r:id="rId17"/>
    <p:sldId id="322" r:id="rId18"/>
    <p:sldId id="338" r:id="rId19"/>
    <p:sldId id="327" r:id="rId20"/>
    <p:sldId id="328" r:id="rId21"/>
    <p:sldId id="30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  <a:srgbClr val="375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5383" autoAdjust="0"/>
  </p:normalViewPr>
  <p:slideViewPr>
    <p:cSldViewPr snapToGrid="0">
      <p:cViewPr varScale="1">
        <p:scale>
          <a:sx n="99" d="100"/>
          <a:sy n="99" d="100"/>
        </p:scale>
        <p:origin x="176" y="304"/>
      </p:cViewPr>
      <p:guideLst>
        <p:guide orient="horz" pos="3360"/>
        <p:guide pos="3840"/>
      </p:guideLst>
    </p:cSldViewPr>
  </p:slideViewPr>
  <p:outlineViewPr>
    <p:cViewPr>
      <p:scale>
        <a:sx n="33" d="100"/>
        <a:sy n="33" d="100"/>
      </p:scale>
      <p:origin x="0" y="-126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12/20/24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12/20/24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37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69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798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42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52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033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089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489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995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57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924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72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738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565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14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382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96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74996-9779-1D0F-B5C6-7FE85FFF1E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773681"/>
            <a:ext cx="5674360" cy="3200400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6B97173-A601-1D66-1651-4FE0D76A0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54" t="1728"/>
          <a:stretch/>
        </p:blipFill>
        <p:spPr>
          <a:xfrm>
            <a:off x="-1" y="0"/>
            <a:ext cx="8264995" cy="532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47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0DFB311A-EAAD-7656-C753-E8C739948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533" t="18691" r="1" b="-131"/>
          <a:stretch/>
        </p:blipFill>
        <p:spPr>
          <a:xfrm rot="5400000">
            <a:off x="7851419" y="-1244552"/>
            <a:ext cx="3096029" cy="5585137"/>
          </a:xfrm>
          <a:custGeom>
            <a:avLst/>
            <a:gdLst>
              <a:gd name="connsiteX0" fmla="*/ 0 w 1756624"/>
              <a:gd name="connsiteY0" fmla="*/ 0 h 6858000"/>
              <a:gd name="connsiteX1" fmla="*/ 1756624 w 1756624"/>
              <a:gd name="connsiteY1" fmla="*/ 0 h 6858000"/>
              <a:gd name="connsiteX2" fmla="*/ 1756624 w 1756624"/>
              <a:gd name="connsiteY2" fmla="*/ 6858000 h 6858000"/>
              <a:gd name="connsiteX3" fmla="*/ 0 w 175662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6624" h="6858000">
                <a:moveTo>
                  <a:pt x="0" y="0"/>
                </a:moveTo>
                <a:lnTo>
                  <a:pt x="1756624" y="0"/>
                </a:lnTo>
                <a:lnTo>
                  <a:pt x="17566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612F0DE-D367-10BB-1F71-60AA6527C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151" r="18577"/>
          <a:stretch/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4F5799-FC34-2F2D-D11E-9B472CAF06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315533"/>
            <a:ext cx="5181600" cy="237686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75025C-084B-CD7A-F546-0E13BA13CFE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400" y="2844800"/>
            <a:ext cx="5181600" cy="31289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2000"/>
            </a:lvl1pPr>
            <a:lvl2pPr>
              <a:lnSpc>
                <a:spcPct val="120000"/>
              </a:lnSpc>
              <a:defRPr sz="1800"/>
            </a:lvl2pPr>
            <a:lvl3pPr>
              <a:lnSpc>
                <a:spcPct val="120000"/>
              </a:lnSpc>
              <a:defRPr sz="16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" y="6246254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750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2580640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736789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2B74EE53-DB22-C27E-074F-A7129585F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158" t="-5374" b="78533"/>
          <a:stretch/>
        </p:blipFill>
        <p:spPr>
          <a:xfrm rot="10800000">
            <a:off x="6324600" y="0"/>
            <a:ext cx="5867400" cy="16473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8AEF0C-FA4B-8C23-0132-5529EC244F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0" y="1310639"/>
            <a:ext cx="4805997" cy="2689629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3DD4867-9B0B-647C-1F78-5E50BF30F0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016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05384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405384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FF4D65D-965A-5E86-4D91-C72D1D03A8B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126163" y="4172990"/>
            <a:ext cx="4805997" cy="23897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365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4C9F686-E069-3B60-9625-01EE6A41D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239"/>
          <a:stretch/>
        </p:blipFill>
        <p:spPr>
          <a:xfrm flipH="1">
            <a:off x="9135414" y="0"/>
            <a:ext cx="3056586" cy="6858000"/>
          </a:xfrm>
          <a:custGeom>
            <a:avLst/>
            <a:gdLst>
              <a:gd name="connsiteX0" fmla="*/ 4284372 w 4284372"/>
              <a:gd name="connsiteY0" fmla="*/ 0 h 6858000"/>
              <a:gd name="connsiteX1" fmla="*/ 0 w 4284372"/>
              <a:gd name="connsiteY1" fmla="*/ 0 h 6858000"/>
              <a:gd name="connsiteX2" fmla="*/ 0 w 4284372"/>
              <a:gd name="connsiteY2" fmla="*/ 6858000 h 6858000"/>
              <a:gd name="connsiteX3" fmla="*/ 4284372 w 42843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4372" h="6858000">
                <a:moveTo>
                  <a:pt x="4284372" y="0"/>
                </a:moveTo>
                <a:lnTo>
                  <a:pt x="0" y="0"/>
                </a:lnTo>
                <a:lnTo>
                  <a:pt x="0" y="6858000"/>
                </a:lnTo>
                <a:lnTo>
                  <a:pt x="4284372" y="6858000"/>
                </a:lnTo>
                <a:close/>
              </a:path>
            </a:pathLst>
          </a:cu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D7227F9-50F9-820B-69B7-924C02120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2330"/>
          <a:stretch/>
        </p:blipFill>
        <p:spPr>
          <a:xfrm>
            <a:off x="7810500" y="3025140"/>
            <a:ext cx="4381500" cy="38328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8D1E69-316E-A8E1-7ADA-040A0E4907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9" y="365125"/>
            <a:ext cx="7273637" cy="164655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1069CA0-E0AB-99C6-10DB-13AAC019DD7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11363"/>
            <a:ext cx="7273638" cy="415575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600"/>
            </a:lvl3pPr>
            <a:lvl4pPr>
              <a:spcBef>
                <a:spcPts val="0"/>
              </a:spcBef>
              <a:spcAft>
                <a:spcPts val="1200"/>
              </a:spcAft>
              <a:defRPr sz="14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" y="6246254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213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left Imag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589277D-BC14-E7E0-5822-5575F563E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039100" y="228600"/>
            <a:ext cx="4381500" cy="3924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DB1BDE-C8F3-ACC0-740B-CBD812877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75285"/>
            <a:ext cx="4896678" cy="362498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28597A3-47D0-F393-55D9-07FFD951F39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405384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586 w 6096586"/>
              <a:gd name="connsiteY0" fmla="*/ 0 h 6858000"/>
              <a:gd name="connsiteX1" fmla="*/ 4054426 w 6096586"/>
              <a:gd name="connsiteY1" fmla="*/ 0 h 6858000"/>
              <a:gd name="connsiteX2" fmla="*/ 6096586 w 6096586"/>
              <a:gd name="connsiteY2" fmla="*/ 6858000 h 6858000"/>
              <a:gd name="connsiteX3" fmla="*/ 586 w 6096586"/>
              <a:gd name="connsiteY3" fmla="*/ 6858000 h 6858000"/>
              <a:gd name="connsiteX4" fmla="*/ 586 w 6096586"/>
              <a:gd name="connsiteY4" fmla="*/ 3669792 h 6858000"/>
              <a:gd name="connsiteX5" fmla="*/ 586 w 6096586"/>
              <a:gd name="connsiteY5" fmla="*/ 0 h 6858000"/>
              <a:gd name="connsiteX0" fmla="*/ 0 w 6096000"/>
              <a:gd name="connsiteY0" fmla="*/ 0 h 6858000"/>
              <a:gd name="connsiteX1" fmla="*/ 4053840 w 6096000"/>
              <a:gd name="connsiteY1" fmla="*/ 0 h 6858000"/>
              <a:gd name="connsiteX2" fmla="*/ 6096000 w 6096000"/>
              <a:gd name="connsiteY2" fmla="*/ 6858000 h 6858000"/>
              <a:gd name="connsiteX3" fmla="*/ 950976 w 6096000"/>
              <a:gd name="connsiteY3" fmla="*/ 6858000 h 6858000"/>
              <a:gd name="connsiteX4" fmla="*/ 0 w 6096000"/>
              <a:gd name="connsiteY4" fmla="*/ 3669792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4053840 w 6096000"/>
              <a:gd name="connsiteY1" fmla="*/ 0 h 6858000"/>
              <a:gd name="connsiteX2" fmla="*/ 6096000 w 6096000"/>
              <a:gd name="connsiteY2" fmla="*/ 6858000 h 6858000"/>
              <a:gd name="connsiteX3" fmla="*/ 950976 w 6096000"/>
              <a:gd name="connsiteY3" fmla="*/ 6858000 h 6858000"/>
              <a:gd name="connsiteX4" fmla="*/ 0 w 6096000"/>
              <a:gd name="connsiteY4" fmla="*/ 3669792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4053840 w 6096000"/>
              <a:gd name="connsiteY1" fmla="*/ 0 h 6858000"/>
              <a:gd name="connsiteX2" fmla="*/ 6096000 w 6096000"/>
              <a:gd name="connsiteY2" fmla="*/ 6858000 h 6858000"/>
              <a:gd name="connsiteX3" fmla="*/ 950976 w 6096000"/>
              <a:gd name="connsiteY3" fmla="*/ 6858000 h 6858000"/>
              <a:gd name="connsiteX4" fmla="*/ 0 w 6096000"/>
              <a:gd name="connsiteY4" fmla="*/ 3669792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053840" y="0"/>
                </a:lnTo>
                <a:lnTo>
                  <a:pt x="6096000" y="6858000"/>
                </a:lnTo>
                <a:lnTo>
                  <a:pt x="950976" y="6858000"/>
                </a:lnTo>
                <a:lnTo>
                  <a:pt x="0" y="3669792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4BF260CE-C6E3-AE7A-DB8E-A72A1CF5B54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0" y="4172990"/>
            <a:ext cx="4896677" cy="230972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911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6E20435-B9A5-359D-133D-5D3EED409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55" t="41988" r="53993" b="33420"/>
          <a:stretch/>
        </p:blipFill>
        <p:spPr>
          <a:xfrm rot="10800000">
            <a:off x="9198864" y="-5"/>
            <a:ext cx="2993136" cy="151790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B99CAE4-AA9B-52BA-7DE8-8245CE705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5445" t="24819" r="46503"/>
          <a:stretch/>
        </p:blipFill>
        <p:spPr>
          <a:xfrm rot="16200000">
            <a:off x="961221" y="4525179"/>
            <a:ext cx="1371600" cy="3294042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28DFE681-710B-6FE5-B8E0-3BC9DB9F12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9" y="365125"/>
            <a:ext cx="10363201" cy="162960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FE383D3-6A16-1891-FF52-470B26B9404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4992709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600"/>
            </a:lvl3pPr>
            <a:lvl4pPr>
              <a:spcBef>
                <a:spcPts val="0"/>
              </a:spcBef>
              <a:spcAft>
                <a:spcPts val="1200"/>
              </a:spcAft>
              <a:defRPr sz="14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74B5EB04-CA6E-7417-56DF-A55B21E94B7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84891" y="2022250"/>
            <a:ext cx="4992709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600"/>
            </a:lvl3pPr>
            <a:lvl4pPr>
              <a:spcBef>
                <a:spcPts val="0"/>
              </a:spcBef>
              <a:spcAft>
                <a:spcPts val="1200"/>
              </a:spcAft>
              <a:defRPr sz="14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" y="6246254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792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A783FA55-EF1D-66CF-8FD5-29086D71E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81" t="40714" r="61027" b="44471"/>
          <a:stretch/>
        </p:blipFill>
        <p:spPr>
          <a:xfrm rot="10800000" flipV="1">
            <a:off x="-26830" y="5950040"/>
            <a:ext cx="2513521" cy="9144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42CEFED-8DE0-0155-A5B6-A44051A6D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883" t="18052" r="46636"/>
          <a:stretch/>
        </p:blipFill>
        <p:spPr>
          <a:xfrm rot="16200000" flipH="1" flipV="1">
            <a:off x="9553763" y="-952310"/>
            <a:ext cx="1685928" cy="359054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57FC493E-284F-ADBA-D92D-883CAB13A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125"/>
            <a:ext cx="10439401" cy="161701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B8B2035-4AA9-D25E-9F15-3ED36F734D1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3310129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1"/>
            </a:lvl1pPr>
            <a:lvl2pPr>
              <a:spcBef>
                <a:spcPts val="0"/>
              </a:spcBef>
              <a:spcAft>
                <a:spcPts val="1200"/>
              </a:spcAft>
              <a:defRPr sz="1800" b="1"/>
            </a:lvl2pPr>
            <a:lvl3pPr>
              <a:spcBef>
                <a:spcPts val="0"/>
              </a:spcBef>
              <a:spcAft>
                <a:spcPts val="1200"/>
              </a:spcAft>
              <a:defRPr sz="1600" b="1"/>
            </a:lvl3pPr>
            <a:lvl4pPr>
              <a:spcBef>
                <a:spcPts val="0"/>
              </a:spcBef>
              <a:spcAft>
                <a:spcPts val="1200"/>
              </a:spcAft>
              <a:defRPr sz="1400" b="1"/>
            </a:lvl4pPr>
            <a:lvl5pPr>
              <a:spcBef>
                <a:spcPts val="0"/>
              </a:spcBef>
              <a:spcAft>
                <a:spcPts val="1200"/>
              </a:spcAft>
              <a:defRPr sz="1400" b="1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6A694422-6B3E-3D80-AC41-FD1CED52ACA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02310" y="2018120"/>
            <a:ext cx="6751489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600"/>
            </a:lvl3pPr>
            <a:lvl4pPr>
              <a:spcBef>
                <a:spcPts val="0"/>
              </a:spcBef>
              <a:spcAft>
                <a:spcPts val="1200"/>
              </a:spcAft>
              <a:defRPr sz="14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" y="6246254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81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right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8DBD2A1-633E-7A22-751B-5CEFCA93F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7703" t="485" b="67543"/>
          <a:stretch/>
        </p:blipFill>
        <p:spPr>
          <a:xfrm rot="5400000">
            <a:off x="-115162" y="115164"/>
            <a:ext cx="1895058" cy="166473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E7BF4D0-D641-9859-157D-B9094EF3D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385" y="446313"/>
            <a:ext cx="5179615" cy="144874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115AE488-757F-4C5A-7733-85C1D1EA98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5181600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0"/>
            </a:lvl1pPr>
            <a:lvl2pPr>
              <a:spcBef>
                <a:spcPts val="0"/>
              </a:spcBef>
              <a:spcAft>
                <a:spcPts val="1200"/>
              </a:spcAft>
              <a:defRPr sz="1800" b="0"/>
            </a:lvl2pPr>
            <a:lvl3pPr>
              <a:spcBef>
                <a:spcPts val="0"/>
              </a:spcBef>
              <a:spcAft>
                <a:spcPts val="1200"/>
              </a:spcAft>
              <a:defRPr sz="1600" b="0"/>
            </a:lvl3pPr>
            <a:lvl4pPr>
              <a:spcBef>
                <a:spcPts val="0"/>
              </a:spcBef>
              <a:spcAft>
                <a:spcPts val="1200"/>
              </a:spcAft>
              <a:defRPr sz="1400" b="0"/>
            </a:lvl4pPr>
            <a:lvl5pPr>
              <a:spcBef>
                <a:spcPts val="0"/>
              </a:spcBef>
              <a:spcAft>
                <a:spcPts val="1200"/>
              </a:spcAft>
              <a:defRPr sz="1400" b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" y="6246254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DD264F-42B5-DBB0-9839-DB4C6827ED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6950" y="0"/>
            <a:ext cx="6115050" cy="6868886"/>
          </a:xfrm>
          <a:custGeom>
            <a:avLst/>
            <a:gdLst>
              <a:gd name="connsiteX0" fmla="*/ 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0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2024742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3603171 h 6858000"/>
              <a:gd name="connsiteX3" fmla="*/ 6115050 w 6115050"/>
              <a:gd name="connsiteY3" fmla="*/ 6858000 h 6858000"/>
              <a:gd name="connsiteX4" fmla="*/ 0 w 6115050"/>
              <a:gd name="connsiteY4" fmla="*/ 6858000 h 6858000"/>
              <a:gd name="connsiteX5" fmla="*/ 2024742 w 6115050"/>
              <a:gd name="connsiteY5" fmla="*/ 0 h 6858000"/>
              <a:gd name="connsiteX0" fmla="*/ 2024742 w 6115050"/>
              <a:gd name="connsiteY0" fmla="*/ 0 h 6868886"/>
              <a:gd name="connsiteX1" fmla="*/ 6115050 w 6115050"/>
              <a:gd name="connsiteY1" fmla="*/ 0 h 6868886"/>
              <a:gd name="connsiteX2" fmla="*/ 6115050 w 6115050"/>
              <a:gd name="connsiteY2" fmla="*/ 3603171 h 6868886"/>
              <a:gd name="connsiteX3" fmla="*/ 5157107 w 6115050"/>
              <a:gd name="connsiteY3" fmla="*/ 6868886 h 6868886"/>
              <a:gd name="connsiteX4" fmla="*/ 0 w 6115050"/>
              <a:gd name="connsiteY4" fmla="*/ 6858000 h 6868886"/>
              <a:gd name="connsiteX5" fmla="*/ 2024742 w 6115050"/>
              <a:gd name="connsiteY5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15050" h="6868886">
                <a:moveTo>
                  <a:pt x="2024742" y="0"/>
                </a:moveTo>
                <a:lnTo>
                  <a:pt x="6115050" y="0"/>
                </a:lnTo>
                <a:lnTo>
                  <a:pt x="6115050" y="3603171"/>
                </a:lnTo>
                <a:lnTo>
                  <a:pt x="5157107" y="6868886"/>
                </a:lnTo>
                <a:lnTo>
                  <a:pt x="0" y="6858000"/>
                </a:lnTo>
                <a:lnTo>
                  <a:pt x="2024742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6700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E5D17C7-3503-7305-8191-20863B738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824" b="26760"/>
          <a:stretch/>
        </p:blipFill>
        <p:spPr>
          <a:xfrm>
            <a:off x="9229725" y="1835240"/>
            <a:ext cx="2962275" cy="50227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6E1AE6-3E01-1CBD-CAEC-11056D00A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43413" y="1835240"/>
            <a:ext cx="7000875" cy="4279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0E28F03-2149-7C50-779B-6A2D8D78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0903" r="75060" b="10347"/>
          <a:stretch/>
        </p:blipFill>
        <p:spPr>
          <a:xfrm rot="16200000">
            <a:off x="149650" y="-149653"/>
            <a:ext cx="1672375" cy="1971675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A4CAE4E-4252-8471-C50B-1DD5AFBFE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9" y="365125"/>
            <a:ext cx="10363202" cy="16034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93CE42-5465-91AC-A1F4-A4821AE37A9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3299013" cy="391491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0"/>
            </a:lvl1pPr>
            <a:lvl2pPr>
              <a:spcBef>
                <a:spcPts val="0"/>
              </a:spcBef>
              <a:spcAft>
                <a:spcPts val="1200"/>
              </a:spcAft>
              <a:defRPr sz="1800" b="0"/>
            </a:lvl2pPr>
            <a:lvl3pPr>
              <a:spcBef>
                <a:spcPts val="0"/>
              </a:spcBef>
              <a:spcAft>
                <a:spcPts val="1200"/>
              </a:spcAft>
              <a:defRPr sz="1600" b="0"/>
            </a:lvl3pPr>
            <a:lvl4pPr>
              <a:spcBef>
                <a:spcPts val="0"/>
              </a:spcBef>
              <a:spcAft>
                <a:spcPts val="1200"/>
              </a:spcAft>
              <a:defRPr sz="1400" b="0"/>
            </a:lvl4pPr>
            <a:lvl5pPr>
              <a:spcBef>
                <a:spcPts val="0"/>
              </a:spcBef>
              <a:spcAft>
                <a:spcPts val="1200"/>
              </a:spcAft>
              <a:defRPr sz="1400" b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156A00B1-F3E3-B7FF-58F4-61DE3EF07C07}"/>
              </a:ext>
            </a:extLst>
          </p:cNvPr>
          <p:cNvSpPr>
            <a:spLocks noGrp="1"/>
          </p:cNvSpPr>
          <p:nvPr>
            <p:ph type="tbl" sz="quarter" idx="11" hasCustomPrompt="1"/>
          </p:nvPr>
        </p:nvSpPr>
        <p:spPr>
          <a:xfrm>
            <a:off x="4602163" y="2017713"/>
            <a:ext cx="6675437" cy="393223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" y="6246254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21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3A42171-0D82-07BF-4667-498861CC2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883" t="34408" r="46636" b="1"/>
          <a:stretch/>
        </p:blipFill>
        <p:spPr>
          <a:xfrm flipH="1" flipV="1">
            <a:off x="10506072" y="3984078"/>
            <a:ext cx="1685928" cy="28739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3C71A0D-EE6D-54C4-71DE-04BE28558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718" t="47145" r="39389" b="8754"/>
          <a:stretch/>
        </p:blipFill>
        <p:spPr>
          <a:xfrm rot="5400000" flipV="1">
            <a:off x="9781526" y="-311511"/>
            <a:ext cx="2098964" cy="2721985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3F82FA92-501B-5A05-E15F-2FB9BCEBE3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1990" y="434225"/>
            <a:ext cx="9524998" cy="149962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463EEE0-BE31-122C-586C-8BA8D90371E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6257366" cy="391491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000" b="0"/>
            </a:lvl1pPr>
            <a:lvl2pPr marL="228600">
              <a:spcBef>
                <a:spcPts val="0"/>
              </a:spcBef>
              <a:spcAft>
                <a:spcPts val="1200"/>
              </a:spcAft>
              <a:defRPr sz="2000" b="0"/>
            </a:lvl2pPr>
            <a:lvl3pPr marL="685800">
              <a:spcBef>
                <a:spcPts val="0"/>
              </a:spcBef>
              <a:spcAft>
                <a:spcPts val="1200"/>
              </a:spcAft>
              <a:defRPr sz="1800" b="0"/>
            </a:lvl3pPr>
            <a:lvl4pPr marL="914400">
              <a:spcBef>
                <a:spcPts val="0"/>
              </a:spcBef>
              <a:spcAft>
                <a:spcPts val="1200"/>
              </a:spcAft>
              <a:defRPr sz="1600" b="0"/>
            </a:lvl4pPr>
            <a:lvl5pPr marL="1143000">
              <a:spcBef>
                <a:spcPts val="0"/>
              </a:spcBef>
              <a:spcAft>
                <a:spcPts val="1200"/>
              </a:spcAft>
              <a:defRPr sz="1600" b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52C157D5-2C68-BA6A-033B-A4CC016CA68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967475" y="2018119"/>
            <a:ext cx="2449514" cy="393191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1"/>
            </a:lvl1pPr>
            <a:lvl2pPr marL="411480">
              <a:spcBef>
                <a:spcPts val="0"/>
              </a:spcBef>
              <a:spcAft>
                <a:spcPts val="1200"/>
              </a:spcAft>
              <a:defRPr sz="1800" b="1"/>
            </a:lvl2pPr>
            <a:lvl3pPr marL="502920">
              <a:spcBef>
                <a:spcPts val="0"/>
              </a:spcBef>
              <a:spcAft>
                <a:spcPts val="1200"/>
              </a:spcAft>
              <a:defRPr sz="1600" b="1"/>
            </a:lvl3pPr>
            <a:lvl4pPr marL="594360">
              <a:spcBef>
                <a:spcPts val="0"/>
              </a:spcBef>
              <a:spcAft>
                <a:spcPts val="1200"/>
              </a:spcAft>
              <a:defRPr sz="1400" b="1"/>
            </a:lvl4pPr>
            <a:lvl5pPr marL="685800">
              <a:spcBef>
                <a:spcPts val="0"/>
              </a:spcBef>
              <a:spcAft>
                <a:spcPts val="1200"/>
              </a:spcAft>
              <a:defRPr sz="1400" b="1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" y="6246254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42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5CC9A46-E0E7-B31D-3E27-6F4303A45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883" t="18052" r="46636"/>
          <a:stretch/>
        </p:blipFill>
        <p:spPr>
          <a:xfrm rot="16200000" flipH="1" flipV="1">
            <a:off x="9553763" y="-952310"/>
            <a:ext cx="1685928" cy="359054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67669DC-4C7F-9B50-FCC0-F2AF5B2A9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3545" y="584477"/>
            <a:ext cx="10354052" cy="120976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BEF581C2-7562-2E21-E6DD-20AEFC43AAB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23545" y="2009775"/>
            <a:ext cx="10354052" cy="393192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" y="6246254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8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3A3E8B6-2BD8-19E0-7F51-7A25EF836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1515" y="374090"/>
            <a:ext cx="5057104" cy="362498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F96043-F6A4-F581-7DB8-96138F0E40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1514" y="4172989"/>
            <a:ext cx="5057103" cy="2519363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aseline="0">
                <a:solidFill>
                  <a:schemeClr val="bg1"/>
                </a:solidFill>
              </a:defRPr>
            </a:lvl1pPr>
            <a:lvl2pPr marL="742950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2pPr>
            <a:lvl3pPr marL="1200150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aseline="0">
                <a:solidFill>
                  <a:schemeClr val="bg1"/>
                </a:solidFill>
              </a:defRPr>
            </a:lvl3pPr>
            <a:lvl4pPr marL="1657350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aseline="0">
                <a:solidFill>
                  <a:schemeClr val="bg1"/>
                </a:solidFill>
              </a:defRPr>
            </a:lvl4pPr>
            <a:lvl5pPr marL="2000250" indent="-1714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2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805DE67-EFB0-F6F3-6C08-2FE90284C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51" r="18577"/>
          <a:stretch/>
        </p:blipFill>
        <p:spPr>
          <a:xfrm flipH="1">
            <a:off x="0" y="0"/>
            <a:ext cx="5181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47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0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FC9CA7D-0214-0645-82E2-30422DD49D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769" y="1512647"/>
            <a:ext cx="5324231" cy="27619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440D96-BFFB-05BD-30ED-0352500CD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429000"/>
            <a:ext cx="5181600" cy="385344"/>
          </a:xfrm>
        </p:spPr>
        <p:txBody>
          <a:bodyPr>
            <a:normAutofit/>
          </a:bodyPr>
          <a:lstStyle/>
          <a:p>
            <a:pPr algn="ctr"/>
            <a:r>
              <a:rPr lang="en-US" sz="1600" b="1" cap="none" dirty="0" err="1">
                <a:solidFill>
                  <a:srgbClr val="375E76"/>
                </a:solidFill>
              </a:rPr>
              <a:t>Laboratoire</a:t>
            </a:r>
            <a:r>
              <a:rPr lang="en-US" sz="1600" b="1" cap="none" dirty="0">
                <a:solidFill>
                  <a:srgbClr val="375E76"/>
                </a:solidFill>
              </a:rPr>
              <a:t> </a:t>
            </a:r>
            <a:r>
              <a:rPr lang="en-US" sz="1600" b="1" cap="none" dirty="0" err="1">
                <a:solidFill>
                  <a:srgbClr val="375E76"/>
                </a:solidFill>
              </a:rPr>
              <a:t>Ouvert</a:t>
            </a:r>
            <a:r>
              <a:rPr lang="en-US" sz="1600" b="1" cap="none" dirty="0">
                <a:solidFill>
                  <a:srgbClr val="375E76"/>
                </a:solidFill>
              </a:rPr>
              <a:t> </a:t>
            </a:r>
            <a:r>
              <a:rPr lang="en-US" sz="1600" b="1" cap="none" dirty="0" err="1">
                <a:solidFill>
                  <a:srgbClr val="375E76"/>
                </a:solidFill>
              </a:rPr>
              <a:t>Villeurbannais</a:t>
            </a:r>
            <a:endParaRPr lang="en-US" sz="1600" b="1" cap="none" dirty="0">
              <a:solidFill>
                <a:srgbClr val="375E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390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C1E08-E337-110E-DB8E-41BA4A3341A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8368" y="601472"/>
            <a:ext cx="6352032" cy="512876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z="3200" dirty="0"/>
              <a:t>Le LOV (Laboratoire Ouvert Villeurbannais) est un </a:t>
            </a:r>
            <a:r>
              <a:rPr lang="fr-FR" sz="3200" b="1" dirty="0"/>
              <a:t>laboratoire citoyen </a:t>
            </a:r>
            <a:r>
              <a:rPr lang="fr-FR" sz="3200" dirty="0"/>
              <a:t>de </a:t>
            </a:r>
            <a:r>
              <a:rPr lang="fr-FR" sz="3200" b="1" dirty="0"/>
              <a:t>fabrication</a:t>
            </a:r>
            <a:r>
              <a:rPr lang="fr-FR" sz="3200" dirty="0"/>
              <a:t> </a:t>
            </a:r>
            <a:r>
              <a:rPr lang="fr-FR" sz="3200" b="1" dirty="0"/>
              <a:t>collective</a:t>
            </a:r>
            <a:r>
              <a:rPr lang="fr-FR" sz="3200" dirty="0"/>
              <a:t> ouvert sur la société et les jeunes dans l'objectif de permettre la découverte, l'invention, la fabrication d'objet, ainsi que le </a:t>
            </a:r>
            <a:r>
              <a:rPr lang="fr-FR" sz="3200" b="1" dirty="0"/>
              <a:t>partage de savoir </a:t>
            </a:r>
            <a:r>
              <a:rPr lang="fr-FR" sz="3200" dirty="0"/>
              <a:t>et de savoir-faire scientifiques et technologiques.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2059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E4F0B-A6EB-861C-1C34-CAA9BDE47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cs typeface="Arial"/>
              </a:rPr>
              <a:t>Un </a:t>
            </a:r>
            <a:r>
              <a:rPr lang="en-US" b="1" dirty="0" err="1">
                <a:cs typeface="Arial"/>
              </a:rPr>
              <a:t>fablab</a:t>
            </a:r>
            <a:r>
              <a:rPr lang="en-US" b="1" dirty="0">
                <a:cs typeface="Arial"/>
              </a:rPr>
              <a:t>, </a:t>
            </a:r>
            <a:r>
              <a:rPr lang="en-US" b="1" dirty="0" err="1">
                <a:cs typeface="Arial"/>
              </a:rPr>
              <a:t>c’est</a:t>
            </a:r>
            <a:r>
              <a:rPr lang="en-US" b="1" dirty="0">
                <a:cs typeface="Arial"/>
              </a:rPr>
              <a:t> quoi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97739-E0DF-24F3-7886-013A799A52C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r-FR" sz="2400">
                <a:ea typeface="Calibri"/>
                <a:cs typeface="Calibri"/>
              </a:rPr>
              <a:t>Lieu collaboratif équipé d’outils pour concevoir et fabriquer des projets.</a:t>
            </a:r>
            <a:endParaRPr lang="fr-FR" sz="2400">
              <a:ea typeface="+mn-lt"/>
              <a:cs typeface="Calibri"/>
            </a:endParaRPr>
          </a:p>
          <a:p>
            <a:pPr marL="0" indent="0">
              <a:buNone/>
            </a:pPr>
            <a:r>
              <a:rPr lang="fr-FR" sz="2400">
                <a:ea typeface="Calibri"/>
                <a:cs typeface="Calibri"/>
              </a:rPr>
              <a:t>Destiné aux bricoleurs, artistes, ingénieurs</a:t>
            </a:r>
            <a:r>
              <a:rPr lang="fr-FR" sz="2400" cap="none">
                <a:ea typeface="Calibri"/>
                <a:cs typeface="Calibri"/>
              </a:rPr>
              <a:t>, </a:t>
            </a:r>
            <a:r>
              <a:rPr lang="fr-FR" sz="2400">
                <a:ea typeface="Calibri"/>
                <a:cs typeface="Calibri"/>
              </a:rPr>
              <a:t>passionnés de technologie</a:t>
            </a:r>
            <a:r>
              <a:rPr lang="fr-FR" sz="2400" cap="none">
                <a:ea typeface="Calibri"/>
                <a:cs typeface="Calibri"/>
              </a:rPr>
              <a:t>,</a:t>
            </a:r>
            <a:r>
              <a:rPr lang="fr-FR" sz="2400">
                <a:ea typeface="Calibri"/>
                <a:cs typeface="Calibri"/>
              </a:rPr>
              <a:t> etc.</a:t>
            </a:r>
            <a:endParaRPr lang="fr-FR" sz="2400"/>
          </a:p>
          <a:p>
            <a:pPr marL="0" indent="0">
              <a:buNone/>
            </a:pPr>
            <a:r>
              <a:rPr lang="fr-FR" sz="2400" u="sng">
                <a:ea typeface="Calibri"/>
                <a:cs typeface="Calibri"/>
              </a:rPr>
              <a:t>Comparaison</a:t>
            </a:r>
            <a:r>
              <a:rPr lang="fr-FR" sz="2400">
                <a:ea typeface="Calibri"/>
                <a:cs typeface="Calibri"/>
              </a:rPr>
              <a:t> </a:t>
            </a:r>
            <a:r>
              <a:rPr lang="fr-FR" sz="2400" cap="none">
                <a:ea typeface="Calibri"/>
                <a:cs typeface="Calibri"/>
              </a:rPr>
              <a:t>:</a:t>
            </a:r>
            <a:endParaRPr lang="fr-FR" sz="2400">
              <a:ea typeface="Calibri"/>
              <a:cs typeface="Calibri"/>
            </a:endParaRPr>
          </a:p>
          <a:p>
            <a:r>
              <a:rPr lang="fr-FR" sz="2400">
                <a:ea typeface="Calibri"/>
                <a:cs typeface="Calibri"/>
              </a:rPr>
              <a:t>Fablab </a:t>
            </a:r>
            <a:r>
              <a:rPr lang="fr-FR" sz="2400" cap="none">
                <a:ea typeface="Calibri"/>
                <a:cs typeface="Calibri"/>
              </a:rPr>
              <a:t>: </a:t>
            </a:r>
            <a:r>
              <a:rPr lang="fr-FR" sz="2400">
                <a:ea typeface="Calibri"/>
                <a:cs typeface="Calibri"/>
              </a:rPr>
              <a:t>Fabrication, bricolage, projets matériels.</a:t>
            </a:r>
            <a:endParaRPr lang="fr-FR" sz="2400"/>
          </a:p>
          <a:p>
            <a:r>
              <a:rPr lang="fr-FR" sz="2400">
                <a:ea typeface="Calibri"/>
                <a:cs typeface="Calibri"/>
              </a:rPr>
              <a:t>Hackerspace </a:t>
            </a:r>
            <a:r>
              <a:rPr lang="fr-FR" sz="2400" cap="none">
                <a:ea typeface="Calibri"/>
                <a:cs typeface="Calibri"/>
              </a:rPr>
              <a:t>: </a:t>
            </a:r>
            <a:r>
              <a:rPr lang="fr-FR" sz="2400">
                <a:ea typeface="Calibri"/>
                <a:cs typeface="Calibri"/>
              </a:rPr>
              <a:t>Orienté informatique, programmation, hacking.</a:t>
            </a:r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26087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97739-E0DF-24F3-7886-013A799A52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398" y="1450531"/>
            <a:ext cx="7868993" cy="415575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endParaRPr lang="en-US" sz="2400" b="1" dirty="0">
              <a:ea typeface="Calibri"/>
              <a:cs typeface="Calibri"/>
            </a:endParaRPr>
          </a:p>
          <a:p>
            <a:r>
              <a:rPr lang="en-US" sz="2400" dirty="0"/>
              <a:t>Association </a:t>
            </a:r>
            <a:r>
              <a:rPr lang="en-US" sz="2400" dirty="0" err="1"/>
              <a:t>créée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2017 avec le </a:t>
            </a:r>
            <a:r>
              <a:rPr lang="en-US" sz="2400" dirty="0" err="1"/>
              <a:t>soutien</a:t>
            </a:r>
            <a:r>
              <a:rPr lang="en-US" sz="2400" dirty="0"/>
              <a:t> de la </a:t>
            </a:r>
            <a:r>
              <a:rPr lang="en-US" sz="2400" dirty="0" err="1"/>
              <a:t>mairie</a:t>
            </a:r>
            <a:r>
              <a:rPr lang="en-US" sz="2400" dirty="0"/>
              <a:t> (local).</a:t>
            </a:r>
          </a:p>
          <a:p>
            <a:r>
              <a:rPr lang="en-US" sz="2400" dirty="0" err="1"/>
              <a:t>Fonctionnement</a:t>
            </a:r>
            <a:r>
              <a:rPr lang="en-US" sz="2400" dirty="0"/>
              <a:t> 100% auto-</a:t>
            </a:r>
            <a:r>
              <a:rPr lang="en-US" sz="2400" dirty="0" err="1"/>
              <a:t>géré</a:t>
            </a:r>
            <a:r>
              <a:rPr lang="en-US" sz="2400" dirty="0"/>
              <a:t>, </a:t>
            </a:r>
            <a:r>
              <a:rPr lang="en-US" sz="2400" dirty="0" err="1"/>
              <a:t>aucun</a:t>
            </a:r>
            <a:r>
              <a:rPr lang="en-US" sz="2400" dirty="0"/>
              <a:t> </a:t>
            </a:r>
            <a:r>
              <a:rPr lang="en-US" sz="2400" dirty="0" err="1"/>
              <a:t>salarié</a:t>
            </a:r>
            <a:endParaRPr lang="en-US" sz="2400" dirty="0"/>
          </a:p>
          <a:p>
            <a:r>
              <a:rPr lang="en-US" sz="2400" dirty="0"/>
              <a:t>Chiffres : ~60 </a:t>
            </a:r>
            <a:r>
              <a:rPr lang="en-US" sz="2400" dirty="0" err="1"/>
              <a:t>adhérents</a:t>
            </a:r>
            <a:r>
              <a:rPr lang="en-US" sz="2400" dirty="0"/>
              <a:t>, ~10 </a:t>
            </a:r>
            <a:r>
              <a:rPr lang="en-US" sz="2400" dirty="0" err="1"/>
              <a:t>impliqués</a:t>
            </a:r>
            <a:r>
              <a:rPr lang="en-US" sz="2400" dirty="0"/>
              <a:t> </a:t>
            </a:r>
            <a:r>
              <a:rPr lang="en-US" sz="2400" dirty="0" err="1"/>
              <a:t>activement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Partenariats</a:t>
            </a:r>
            <a:r>
              <a:rPr lang="en-US" sz="2400" dirty="0"/>
              <a:t> 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Avec des associations locales 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800" dirty="0" err="1"/>
              <a:t>Illyse</a:t>
            </a:r>
            <a:r>
              <a:rPr lang="en-US" sz="1800" dirty="0"/>
              <a:t> (</a:t>
            </a:r>
            <a:r>
              <a:rPr lang="fr-FR" sz="1800" dirty="0"/>
              <a:t>fournisseur d'accès à Internet associatif à Lyon et St-Étienne)</a:t>
            </a:r>
            <a:endParaRPr lang="en-US" sz="1800" dirty="0"/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800" dirty="0"/>
              <a:t>JDLL (</a:t>
            </a:r>
            <a:r>
              <a:rPr lang="en-US" sz="1800" dirty="0" err="1"/>
              <a:t>journée</a:t>
            </a:r>
            <a:r>
              <a:rPr lang="en-US" sz="1800" dirty="0"/>
              <a:t> du </a:t>
            </a:r>
            <a:r>
              <a:rPr lang="en-US" sz="1800" dirty="0" err="1"/>
              <a:t>logiciel</a:t>
            </a:r>
            <a:r>
              <a:rPr lang="en-US" sz="1800" dirty="0"/>
              <a:t> libre </a:t>
            </a:r>
            <a:r>
              <a:rPr lang="en-US" sz="1800" dirty="0" err="1"/>
              <a:t>à</a:t>
            </a:r>
            <a:r>
              <a:rPr lang="en-US" sz="1800" dirty="0"/>
              <a:t> </a:t>
            </a:r>
            <a:r>
              <a:rPr lang="en-US" sz="1800" dirty="0" err="1"/>
              <a:t>lyon</a:t>
            </a:r>
            <a:r>
              <a:rPr lang="en-US" sz="1800" dirty="0"/>
              <a:t>)</a:t>
            </a:r>
          </a:p>
          <a:p>
            <a:r>
              <a:rPr lang="en-US" sz="2400" dirty="0" err="1"/>
              <a:t>Valeurs</a:t>
            </a:r>
            <a:r>
              <a:rPr lang="en-US" sz="2400" dirty="0"/>
              <a:t> : Partage, </a:t>
            </a:r>
            <a:r>
              <a:rPr lang="en-US" sz="2400" dirty="0" err="1"/>
              <a:t>entraide</a:t>
            </a:r>
            <a:r>
              <a:rPr lang="en-US" sz="2400" dirty="0"/>
              <a:t>, transmission des </a:t>
            </a:r>
            <a:r>
              <a:rPr lang="en-US" sz="2400" dirty="0" err="1"/>
              <a:t>savoirs</a:t>
            </a:r>
            <a:r>
              <a:rPr lang="en-US" sz="2400" dirty="0"/>
              <a:t>.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107DFC09-11CF-DE4E-BE52-C5296565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Arial"/>
              </a:rPr>
              <a:t>Le LOV </a:t>
            </a:r>
            <a:r>
              <a:rPr lang="en-US" b="1" dirty="0" err="1">
                <a:ea typeface="Calibri"/>
                <a:cs typeface="Arial"/>
              </a:rPr>
              <a:t>aujourd’hui</a:t>
            </a: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16AB8F-A512-654D-A233-06ED4F3B2F2E}"/>
              </a:ext>
            </a:extLst>
          </p:cNvPr>
          <p:cNvSpPr/>
          <p:nvPr/>
        </p:nvSpPr>
        <p:spPr>
          <a:xfrm>
            <a:off x="3104353" y="6031210"/>
            <a:ext cx="6678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>
                <a:highlight>
                  <a:srgbClr val="E9E6DF"/>
                </a:highlight>
              </a:rPr>
              <a:t>Le </a:t>
            </a:r>
            <a:r>
              <a:rPr lang="en-US" sz="2400" b="1" i="1" dirty="0" err="1">
                <a:highlight>
                  <a:srgbClr val="E9E6DF"/>
                </a:highlight>
              </a:rPr>
              <a:t>FabLab</a:t>
            </a:r>
            <a:r>
              <a:rPr lang="en-US" sz="2400" b="1" i="1" dirty="0">
                <a:highlight>
                  <a:srgbClr val="E9E6DF"/>
                </a:highlight>
              </a:rPr>
              <a:t> associative le </a:t>
            </a:r>
            <a:r>
              <a:rPr lang="en-US" sz="2400" b="1" i="1" dirty="0" err="1">
                <a:highlight>
                  <a:srgbClr val="E9E6DF"/>
                </a:highlight>
              </a:rPr>
              <a:t>mieux</a:t>
            </a:r>
            <a:r>
              <a:rPr lang="en-US" sz="2400" b="1" i="1" dirty="0">
                <a:highlight>
                  <a:srgbClr val="E9E6DF"/>
                </a:highlight>
              </a:rPr>
              <a:t> </a:t>
            </a:r>
            <a:r>
              <a:rPr lang="en-US" sz="2400" b="1" i="1" dirty="0" err="1">
                <a:highlight>
                  <a:srgbClr val="E9E6DF"/>
                </a:highlight>
              </a:rPr>
              <a:t>équipé</a:t>
            </a:r>
            <a:r>
              <a:rPr lang="en-US" sz="2400" b="1" i="1" dirty="0">
                <a:highlight>
                  <a:srgbClr val="E9E6DF"/>
                </a:highlight>
              </a:rPr>
              <a:t> de la </a:t>
            </a:r>
            <a:r>
              <a:rPr lang="en-US" sz="2400" b="1" i="1" dirty="0" err="1">
                <a:highlight>
                  <a:srgbClr val="E9E6DF"/>
                </a:highlight>
              </a:rPr>
              <a:t>région</a:t>
            </a:r>
            <a:endParaRPr lang="en-US" sz="2400" b="1" i="1" dirty="0">
              <a:highlight>
                <a:srgbClr val="E9E6D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2000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97739-E0DF-24F3-7886-013A799A52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398" y="1791907"/>
            <a:ext cx="7273638" cy="41557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2400" b="1" dirty="0">
                <a:ea typeface="Calibri"/>
                <a:cs typeface="Calibri"/>
              </a:rPr>
              <a:t>La CNC</a:t>
            </a:r>
          </a:p>
          <a:p>
            <a:pPr marL="0" indent="0">
              <a:buNone/>
            </a:pPr>
            <a:r>
              <a:rPr lang="fr-FR" sz="2400" b="1" dirty="0">
                <a:cs typeface="Calibri"/>
              </a:rPr>
              <a:t>Les imprimantes 3D « fils »</a:t>
            </a:r>
          </a:p>
          <a:p>
            <a:pPr marL="0" indent="0">
              <a:buNone/>
            </a:pPr>
            <a:r>
              <a:rPr lang="fr-FR" sz="2400" b="1" dirty="0">
                <a:cs typeface="Calibri"/>
              </a:rPr>
              <a:t>L’imprimante 3D résine</a:t>
            </a:r>
          </a:p>
          <a:p>
            <a:pPr marL="0" indent="0">
              <a:buNone/>
            </a:pPr>
            <a:r>
              <a:rPr lang="fr-FR" sz="2400" b="1" dirty="0">
                <a:cs typeface="Calibri"/>
              </a:rPr>
              <a:t>Les machines Laser (découpe, </a:t>
            </a:r>
            <a:r>
              <a:rPr lang="fr-FR" sz="2400" b="1" dirty="0" err="1">
                <a:cs typeface="Calibri"/>
              </a:rPr>
              <a:t>gravage</a:t>
            </a:r>
            <a:r>
              <a:rPr lang="fr-FR" sz="2400" b="1" dirty="0">
                <a:cs typeface="Calibri"/>
              </a:rPr>
              <a:t>)</a:t>
            </a:r>
          </a:p>
          <a:p>
            <a:pPr marL="0" indent="0">
              <a:buNone/>
            </a:pPr>
            <a:r>
              <a:rPr lang="fr-FR" sz="2400" b="1" dirty="0">
                <a:cs typeface="Calibri"/>
              </a:rPr>
              <a:t>L’atelier bois</a:t>
            </a:r>
          </a:p>
          <a:p>
            <a:pPr marL="0" indent="0">
              <a:buNone/>
            </a:pPr>
            <a:r>
              <a:rPr lang="fr-FR" sz="2400" b="1" dirty="0">
                <a:cs typeface="Calibri"/>
              </a:rPr>
              <a:t>Les machine à coudre</a:t>
            </a:r>
          </a:p>
          <a:p>
            <a:pPr marL="0" indent="0">
              <a:buNone/>
            </a:pPr>
            <a:r>
              <a:rPr lang="fr-FR" sz="2400" b="1" dirty="0">
                <a:cs typeface="Calibri"/>
              </a:rPr>
              <a:t>L’atelier électronique</a:t>
            </a:r>
          </a:p>
          <a:p>
            <a:pPr marL="0" indent="0">
              <a:buNone/>
            </a:pPr>
            <a:r>
              <a:rPr lang="fr-FR" sz="2400" b="1" dirty="0">
                <a:cs typeface="Calibri"/>
              </a:rPr>
              <a:t>L’atelier soudage acier</a:t>
            </a:r>
            <a:endParaRPr lang="en-US" sz="2400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107DFC09-11CF-DE4E-BE52-C5296565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Arial"/>
              </a:rPr>
              <a:t>Les </a:t>
            </a:r>
            <a:r>
              <a:rPr lang="en-US" b="1" dirty="0" err="1">
                <a:ea typeface="Calibri"/>
                <a:cs typeface="Arial"/>
              </a:rPr>
              <a:t>outils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09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D59383-E6CD-CF57-B9CF-5820B1CE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838" y="1133856"/>
            <a:ext cx="4805997" cy="805964"/>
          </a:xfrm>
        </p:spPr>
        <p:txBody>
          <a:bodyPr anchor="b">
            <a:normAutofit/>
          </a:bodyPr>
          <a:lstStyle/>
          <a:p>
            <a:r>
              <a:rPr lang="en-US" dirty="0"/>
              <a:t>LA CNC </a:t>
            </a:r>
          </a:p>
        </p:txBody>
      </p:sp>
      <p:pic>
        <p:nvPicPr>
          <p:cNvPr id="5" name="Picture Placeholder 4" descr="A machine on a table in a room&#10;&#10;Description automatically generated">
            <a:extLst>
              <a:ext uri="{FF2B5EF4-FFF2-40B4-BE49-F238E27FC236}">
                <a16:creationId xmlns:a16="http://schemas.microsoft.com/office/drawing/2014/main" id="{95D91661-037A-ECB3-7904-2C3843A98D9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65838" cy="6858000"/>
          </a:xfrm>
          <a:noFill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672BC8-D7EC-066C-9025-5F29713D84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13862" y="2854324"/>
            <a:ext cx="5657088" cy="37843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dirty="0"/>
              <a:t>Matériel</a:t>
            </a:r>
            <a:r>
              <a:rPr lang="en-US" dirty="0"/>
              <a:t> : </a:t>
            </a:r>
            <a:r>
              <a:rPr lang="en-US" dirty="0" err="1"/>
              <a:t>Commande</a:t>
            </a:r>
            <a:r>
              <a:rPr lang="en-US" dirty="0"/>
              <a:t> </a:t>
            </a:r>
            <a:r>
              <a:rPr lang="en-US" dirty="0" err="1"/>
              <a:t>numérique</a:t>
            </a:r>
            <a:r>
              <a:rPr lang="en-US" dirty="0"/>
              <a:t> 3 axes (X,Y,Z), </a:t>
            </a:r>
            <a:r>
              <a:rPr lang="en-US" dirty="0" err="1"/>
              <a:t>changement</a:t>
            </a:r>
            <a:r>
              <a:rPr lang="en-US" dirty="0"/>
              <a:t> </a:t>
            </a:r>
            <a:r>
              <a:rPr lang="en-US" dirty="0" err="1"/>
              <a:t>d’outils</a:t>
            </a:r>
            <a:r>
              <a:rPr lang="en-US" dirty="0"/>
              <a:t> de </a:t>
            </a:r>
            <a:r>
              <a:rPr lang="en-US" dirty="0" err="1"/>
              <a:t>fraisage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 </a:t>
            </a:r>
            <a:r>
              <a:rPr lang="en-US" dirty="0" err="1"/>
              <a:t>découpe</a:t>
            </a:r>
            <a:r>
              <a:rPr lang="en-US" dirty="0"/>
              <a:t> (cuter pour le vinyl)</a:t>
            </a:r>
          </a:p>
          <a:p>
            <a:r>
              <a:rPr lang="en-US" u="sng" dirty="0" err="1"/>
              <a:t>Matériaux</a:t>
            </a:r>
            <a:r>
              <a:rPr lang="en-US" dirty="0"/>
              <a:t> : </a:t>
            </a:r>
            <a:r>
              <a:rPr lang="en-US" dirty="0" err="1"/>
              <a:t>panneaux</a:t>
            </a:r>
            <a:r>
              <a:rPr lang="en-US" dirty="0"/>
              <a:t> de </a:t>
            </a:r>
            <a:r>
              <a:rPr lang="en-US" dirty="0" err="1"/>
              <a:t>bois</a:t>
            </a:r>
            <a:r>
              <a:rPr lang="en-US" dirty="0"/>
              <a:t> (</a:t>
            </a:r>
            <a:r>
              <a:rPr lang="en-US" dirty="0" err="1"/>
              <a:t>jusqu’à</a:t>
            </a:r>
            <a:r>
              <a:rPr lang="en-US" dirty="0"/>
              <a:t> 50mm), </a:t>
            </a:r>
            <a:r>
              <a:rPr lang="en-US" dirty="0" err="1"/>
              <a:t>metaux</a:t>
            </a:r>
            <a:r>
              <a:rPr lang="en-US" dirty="0"/>
              <a:t> </a:t>
            </a:r>
            <a:r>
              <a:rPr lang="en-US" dirty="0" err="1"/>
              <a:t>tendres</a:t>
            </a:r>
            <a:r>
              <a:rPr lang="en-US" dirty="0"/>
              <a:t>, PVC, vinyl …</a:t>
            </a:r>
          </a:p>
          <a:p>
            <a:r>
              <a:rPr lang="en-US" u="sng" dirty="0"/>
              <a:t>Expertise</a:t>
            </a:r>
            <a:r>
              <a:rPr lang="en-US" dirty="0"/>
              <a:t> : </a:t>
            </a:r>
            <a:r>
              <a:rPr lang="en-US" dirty="0" err="1"/>
              <a:t>modélisation</a:t>
            </a:r>
            <a:r>
              <a:rPr lang="en-US" dirty="0"/>
              <a:t> 3D, conversion du </a:t>
            </a:r>
            <a:r>
              <a:rPr lang="en-US" dirty="0" err="1"/>
              <a:t>fichier</a:t>
            </a:r>
            <a:r>
              <a:rPr lang="en-US" dirty="0"/>
              <a:t> avec </a:t>
            </a:r>
            <a:r>
              <a:rPr lang="fr-FR" dirty="0" err="1"/>
              <a:t>Kirimoto</a:t>
            </a:r>
            <a:r>
              <a:rPr lang="fr-FR" dirty="0"/>
              <a:t> </a:t>
            </a:r>
            <a:r>
              <a:rPr lang="en-US" dirty="0"/>
              <a:t>et pilotage de la machine avec </a:t>
            </a:r>
            <a:r>
              <a:rPr lang="fr-FR" dirty="0"/>
              <a:t>Mach-3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Pour quoi faire ?</a:t>
            </a:r>
          </a:p>
          <a:p>
            <a:r>
              <a:rPr lang="en-US" dirty="0" err="1"/>
              <a:t>Découpe</a:t>
            </a:r>
            <a:r>
              <a:rPr lang="en-US" dirty="0"/>
              <a:t> de precision de </a:t>
            </a:r>
            <a:r>
              <a:rPr lang="en-US" dirty="0" err="1"/>
              <a:t>panneaux</a:t>
            </a:r>
            <a:r>
              <a:rPr lang="en-US" dirty="0"/>
              <a:t> pour faire des </a:t>
            </a:r>
            <a:r>
              <a:rPr lang="en-US" dirty="0" err="1"/>
              <a:t>meubles</a:t>
            </a:r>
            <a:r>
              <a:rPr lang="en-US" dirty="0"/>
              <a:t>, </a:t>
            </a:r>
            <a:r>
              <a:rPr lang="en-US" dirty="0" err="1"/>
              <a:t>objet</a:t>
            </a:r>
            <a:r>
              <a:rPr lang="en-US" dirty="0"/>
              <a:t> deco, proto 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007B8BB-78B7-A749-82C6-5DC41E49F687}"/>
              </a:ext>
            </a:extLst>
          </p:cNvPr>
          <p:cNvSpPr txBox="1">
            <a:spLocks/>
          </p:cNvSpPr>
          <p:nvPr/>
        </p:nvSpPr>
        <p:spPr>
          <a:xfrm>
            <a:off x="6013862" y="2048360"/>
            <a:ext cx="6275673" cy="80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/>
              <a:t>Computer Numerical Control ou </a:t>
            </a:r>
            <a:r>
              <a:rPr lang="en-US"/>
              <a:t>Machine à commande numérique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BF8CF3-2166-7147-AD1A-94E230AA20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334" y="3913632"/>
            <a:ext cx="1965198" cy="262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76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D59383-E6CD-CF57-B9CF-5820B1CE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838" y="1133856"/>
            <a:ext cx="5931090" cy="805964"/>
          </a:xfrm>
        </p:spPr>
        <p:txBody>
          <a:bodyPr anchor="b">
            <a:normAutofit/>
          </a:bodyPr>
          <a:lstStyle/>
          <a:p>
            <a:r>
              <a:rPr lang="en-US" dirty="0" err="1"/>
              <a:t>L’imprimante</a:t>
            </a:r>
            <a:r>
              <a:rPr lang="en-US" dirty="0"/>
              <a:t> 3D </a:t>
            </a:r>
            <a:r>
              <a:rPr lang="en-US" dirty="0" err="1"/>
              <a:t>fils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672BC8-D7EC-066C-9025-5F29713D84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13862" y="2854324"/>
            <a:ext cx="5657088" cy="37843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dirty="0"/>
              <a:t>Matériel</a:t>
            </a:r>
            <a:r>
              <a:rPr lang="en-US" dirty="0"/>
              <a:t> : </a:t>
            </a:r>
          </a:p>
          <a:p>
            <a:r>
              <a:rPr lang="en-US" dirty="0"/>
              <a:t>1 </a:t>
            </a:r>
            <a:r>
              <a:rPr lang="en-US" dirty="0" err="1"/>
              <a:t>imprimante</a:t>
            </a:r>
            <a:r>
              <a:rPr lang="en-US" dirty="0"/>
              <a:t> 3D </a:t>
            </a:r>
            <a:r>
              <a:rPr lang="en-US" dirty="0" err="1"/>
              <a:t>Luzbot</a:t>
            </a:r>
            <a:r>
              <a:rPr lang="en-US" dirty="0"/>
              <a:t> </a:t>
            </a:r>
            <a:r>
              <a:rPr lang="en-US" dirty="0" err="1"/>
              <a:t>Taz</a:t>
            </a:r>
            <a:r>
              <a:rPr lang="en-US" dirty="0"/>
              <a:t> (2,8mm)</a:t>
            </a:r>
          </a:p>
          <a:p>
            <a:r>
              <a:rPr lang="en-US" dirty="0"/>
              <a:t>1 </a:t>
            </a:r>
            <a:r>
              <a:rPr lang="en-US" dirty="0" err="1"/>
              <a:t>imprimante</a:t>
            </a:r>
            <a:r>
              <a:rPr lang="en-US" dirty="0"/>
              <a:t> 3D ender 3 (1,5mm)</a:t>
            </a:r>
          </a:p>
          <a:p>
            <a:r>
              <a:rPr lang="en-US" u="sng" dirty="0" err="1"/>
              <a:t>Matériaux</a:t>
            </a:r>
            <a:r>
              <a:rPr lang="en-US" dirty="0"/>
              <a:t> : </a:t>
            </a:r>
            <a:r>
              <a:rPr lang="en-US" dirty="0" err="1"/>
              <a:t>tous</a:t>
            </a:r>
            <a:r>
              <a:rPr lang="en-US" dirty="0"/>
              <a:t> types de </a:t>
            </a:r>
            <a:r>
              <a:rPr lang="en-US" dirty="0" err="1"/>
              <a:t>fils</a:t>
            </a:r>
            <a:r>
              <a:rPr lang="en-US" dirty="0"/>
              <a:t>, ABS, PLA, PETG,…</a:t>
            </a:r>
          </a:p>
          <a:p>
            <a:r>
              <a:rPr lang="en-US" u="sng" dirty="0"/>
              <a:t>Expertise</a:t>
            </a:r>
            <a:r>
              <a:rPr lang="en-US" dirty="0"/>
              <a:t> : </a:t>
            </a:r>
            <a:r>
              <a:rPr lang="en-US" dirty="0" err="1"/>
              <a:t>modélisation</a:t>
            </a:r>
            <a:r>
              <a:rPr lang="en-US" dirty="0"/>
              <a:t> 3D</a:t>
            </a:r>
            <a:r>
              <a:rPr lang="fr-FR" dirty="0"/>
              <a:t>, utilisation slicer Cura, utilisation imprimante 3D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Pour quoi faire ?</a:t>
            </a:r>
          </a:p>
          <a:p>
            <a:r>
              <a:rPr lang="en-US" dirty="0"/>
              <a:t>Petits et </a:t>
            </a:r>
            <a:r>
              <a:rPr lang="en-US" dirty="0" err="1"/>
              <a:t>moyens</a:t>
            </a:r>
            <a:r>
              <a:rPr lang="en-US" dirty="0"/>
              <a:t> </a:t>
            </a:r>
            <a:r>
              <a:rPr lang="en-US" dirty="0" err="1"/>
              <a:t>objets</a:t>
            </a:r>
            <a:r>
              <a:rPr lang="en-US" dirty="0"/>
              <a:t>, </a:t>
            </a:r>
            <a:r>
              <a:rPr lang="en-US" dirty="0" err="1"/>
              <a:t>finitions</a:t>
            </a:r>
            <a:r>
              <a:rPr lang="en-US" dirty="0"/>
              <a:t> plus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moins</a:t>
            </a:r>
            <a:r>
              <a:rPr lang="en-US" dirty="0"/>
              <a:t> </a:t>
            </a:r>
            <a:r>
              <a:rPr lang="en-US" dirty="0" err="1"/>
              <a:t>precises</a:t>
            </a:r>
            <a:r>
              <a:rPr lang="en-US" dirty="0"/>
              <a:t> et </a:t>
            </a:r>
            <a:r>
              <a:rPr lang="en-US" dirty="0" err="1"/>
              <a:t>solides</a:t>
            </a:r>
            <a:r>
              <a:rPr lang="en-US" dirty="0"/>
              <a:t>, 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007B8BB-78B7-A749-82C6-5DC41E49F687}"/>
              </a:ext>
            </a:extLst>
          </p:cNvPr>
          <p:cNvSpPr txBox="1">
            <a:spLocks/>
          </p:cNvSpPr>
          <p:nvPr/>
        </p:nvSpPr>
        <p:spPr>
          <a:xfrm>
            <a:off x="6013862" y="2048360"/>
            <a:ext cx="6275673" cy="80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Impression 3D fil PLA, ABS </a:t>
            </a:r>
            <a:endParaRPr lang="en-US" dirty="0"/>
          </a:p>
        </p:txBody>
      </p:sp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BF5280D6-44A5-E840-BE3C-C167DB2186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982"/>
            <a:ext cx="6581104" cy="4918181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66B585-9EA6-7243-A134-2EFC2BCB62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50627"/>
            <a:ext cx="2080482" cy="320737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DA140BF-EA34-B44B-966F-E17785A8F6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8695" y="4302955"/>
            <a:ext cx="1846827" cy="233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854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D59383-E6CD-CF57-B9CF-5820B1CE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838" y="1133856"/>
            <a:ext cx="5931090" cy="805964"/>
          </a:xfrm>
        </p:spPr>
        <p:txBody>
          <a:bodyPr anchor="b">
            <a:normAutofit/>
          </a:bodyPr>
          <a:lstStyle/>
          <a:p>
            <a:r>
              <a:rPr lang="en-US" dirty="0" err="1"/>
              <a:t>L’imprimante</a:t>
            </a:r>
            <a:r>
              <a:rPr lang="en-US" dirty="0"/>
              <a:t> </a:t>
            </a:r>
            <a:r>
              <a:rPr lang="en-US" dirty="0" err="1"/>
              <a:t>résine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672BC8-D7EC-066C-9025-5F29713D84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13862" y="2854324"/>
            <a:ext cx="5815584" cy="37843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dirty="0"/>
              <a:t>Matériel</a:t>
            </a:r>
            <a:r>
              <a:rPr lang="en-US" dirty="0"/>
              <a:t> : </a:t>
            </a:r>
            <a:r>
              <a:rPr lang="en-US" dirty="0" err="1"/>
              <a:t>Imprimante</a:t>
            </a:r>
            <a:r>
              <a:rPr lang="en-US" dirty="0"/>
              <a:t> 3D </a:t>
            </a:r>
            <a:r>
              <a:rPr lang="en-US" dirty="0" err="1"/>
              <a:t>d’objet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résine</a:t>
            </a:r>
            <a:r>
              <a:rPr lang="en-US" dirty="0"/>
              <a:t> + </a:t>
            </a:r>
            <a:r>
              <a:rPr lang="en-US" dirty="0" err="1"/>
              <a:t>fixateur</a:t>
            </a:r>
            <a:r>
              <a:rPr lang="en-US" dirty="0"/>
              <a:t> UV</a:t>
            </a:r>
          </a:p>
          <a:p>
            <a:r>
              <a:rPr lang="en-US" u="sng" dirty="0" err="1"/>
              <a:t>Matériaux</a:t>
            </a:r>
            <a:r>
              <a:rPr lang="en-US" dirty="0"/>
              <a:t> : </a:t>
            </a:r>
            <a:r>
              <a:rPr lang="en-US" dirty="0" err="1"/>
              <a:t>résine</a:t>
            </a:r>
            <a:r>
              <a:rPr lang="en-US" dirty="0"/>
              <a:t> (</a:t>
            </a:r>
            <a:r>
              <a:rPr lang="en-US" dirty="0" err="1"/>
              <a:t>produit</a:t>
            </a:r>
            <a:r>
              <a:rPr lang="en-US" dirty="0"/>
              <a:t> </a:t>
            </a:r>
            <a:r>
              <a:rPr lang="en-US" dirty="0" err="1"/>
              <a:t>chimique</a:t>
            </a:r>
            <a:r>
              <a:rPr lang="en-US" dirty="0"/>
              <a:t>)</a:t>
            </a:r>
          </a:p>
          <a:p>
            <a:r>
              <a:rPr lang="en-US" u="sng" dirty="0"/>
              <a:t>Expertise</a:t>
            </a:r>
            <a:r>
              <a:rPr lang="en-US" dirty="0"/>
              <a:t> : </a:t>
            </a:r>
            <a:r>
              <a:rPr lang="en-US" dirty="0" err="1"/>
              <a:t>modélisation</a:t>
            </a:r>
            <a:r>
              <a:rPr lang="en-US" dirty="0"/>
              <a:t> 3D, </a:t>
            </a:r>
            <a:r>
              <a:rPr lang="fr-FR" dirty="0"/>
              <a:t>protection des personnes, utilisation impression 3D résine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Pour quoi faire ?</a:t>
            </a:r>
          </a:p>
          <a:p>
            <a:r>
              <a:rPr lang="en-US" dirty="0"/>
              <a:t>Petits </a:t>
            </a:r>
            <a:r>
              <a:rPr lang="en-US" dirty="0" err="1"/>
              <a:t>objets</a:t>
            </a:r>
            <a:r>
              <a:rPr lang="en-US" dirty="0"/>
              <a:t>, </a:t>
            </a:r>
            <a:r>
              <a:rPr lang="en-US" dirty="0" err="1"/>
              <a:t>finition</a:t>
            </a:r>
            <a:r>
              <a:rPr lang="en-US" dirty="0"/>
              <a:t> </a:t>
            </a:r>
            <a:r>
              <a:rPr lang="en-US" dirty="0" err="1"/>
              <a:t>très</a:t>
            </a:r>
            <a:r>
              <a:rPr lang="en-US" dirty="0"/>
              <a:t> precise (</a:t>
            </a:r>
            <a:r>
              <a:rPr lang="en-US" dirty="0" err="1"/>
              <a:t>notamment</a:t>
            </a:r>
            <a:r>
              <a:rPr lang="en-US" dirty="0"/>
              <a:t> pour faire des </a:t>
            </a:r>
            <a:r>
              <a:rPr lang="en-US" dirty="0" err="1"/>
              <a:t>figugines</a:t>
            </a:r>
            <a:r>
              <a:rPr lang="en-US" dirty="0"/>
              <a:t>) 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007B8BB-78B7-A749-82C6-5DC41E49F687}"/>
              </a:ext>
            </a:extLst>
          </p:cNvPr>
          <p:cNvSpPr txBox="1">
            <a:spLocks/>
          </p:cNvSpPr>
          <p:nvPr/>
        </p:nvSpPr>
        <p:spPr>
          <a:xfrm>
            <a:off x="6013862" y="2048360"/>
            <a:ext cx="6275673" cy="80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Impression 3D résine </a:t>
            </a:r>
            <a:endParaRPr lang="en-US" dirty="0"/>
          </a:p>
        </p:txBody>
      </p:sp>
      <p:pic>
        <p:nvPicPr>
          <p:cNvPr id="9" name="Picture Placeholder 4" descr="A black and red machine with a black rectangular object on it&#10;&#10;Description automatically generated">
            <a:extLst>
              <a:ext uri="{FF2B5EF4-FFF2-40B4-BE49-F238E27FC236}">
                <a16:creationId xmlns:a16="http://schemas.microsoft.com/office/drawing/2014/main" id="{BF5280D6-44A5-E840-BE3C-C167DB2186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3A2B1B-70EE-F44C-8238-E4C863CF29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118" y="4756615"/>
            <a:ext cx="2585466" cy="188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43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D59383-E6CD-CF57-B9CF-5820B1CE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838" y="1133856"/>
            <a:ext cx="5931090" cy="805964"/>
          </a:xfrm>
        </p:spPr>
        <p:txBody>
          <a:bodyPr anchor="b">
            <a:normAutofit/>
          </a:bodyPr>
          <a:lstStyle/>
          <a:p>
            <a:r>
              <a:rPr lang="en-US" dirty="0"/>
              <a:t>Laser cut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672BC8-D7EC-066C-9025-5F29713D84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13862" y="2854324"/>
            <a:ext cx="5873338" cy="37843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dirty="0"/>
              <a:t>Matériel</a:t>
            </a:r>
            <a:r>
              <a:rPr lang="en-US" dirty="0"/>
              <a:t> : 2 laser cut type K40 dimension (21x30cm) + 1 </a:t>
            </a:r>
            <a:r>
              <a:rPr lang="en-US" dirty="0" err="1"/>
              <a:t>autre</a:t>
            </a:r>
            <a:r>
              <a:rPr lang="en-US" dirty="0"/>
              <a:t> grand format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cours</a:t>
            </a:r>
            <a:r>
              <a:rPr lang="en-US" dirty="0"/>
              <a:t> </a:t>
            </a:r>
            <a:r>
              <a:rPr lang="en-US" dirty="0" err="1"/>
              <a:t>d’acquisition</a:t>
            </a:r>
            <a:r>
              <a:rPr lang="en-US" dirty="0"/>
              <a:t> (40X80cm)</a:t>
            </a:r>
          </a:p>
          <a:p>
            <a:r>
              <a:rPr lang="en-US" u="sng" dirty="0" err="1"/>
              <a:t>Matériaux</a:t>
            </a:r>
            <a:r>
              <a:rPr lang="en-US" dirty="0"/>
              <a:t> : </a:t>
            </a:r>
            <a:r>
              <a:rPr lang="en-US" dirty="0" err="1"/>
              <a:t>contre</a:t>
            </a:r>
            <a:r>
              <a:rPr lang="en-US" dirty="0"/>
              <a:t> </a:t>
            </a:r>
            <a:r>
              <a:rPr lang="en-US" dirty="0" err="1"/>
              <a:t>plaqué</a:t>
            </a:r>
            <a:r>
              <a:rPr lang="en-US" dirty="0"/>
              <a:t> de 5mm (</a:t>
            </a:r>
            <a:r>
              <a:rPr lang="en-US" dirty="0" err="1"/>
              <a:t>en</a:t>
            </a:r>
            <a:r>
              <a:rPr lang="en-US" dirty="0"/>
              <a:t> vente au LOV pour 1€ la planchette format A4)</a:t>
            </a:r>
          </a:p>
          <a:p>
            <a:r>
              <a:rPr lang="en-US" u="sng" dirty="0"/>
              <a:t>Expertise</a:t>
            </a:r>
            <a:r>
              <a:rPr lang="en-US" dirty="0"/>
              <a:t> : </a:t>
            </a:r>
            <a:r>
              <a:rPr lang="en-US" dirty="0" err="1"/>
              <a:t>modélisation</a:t>
            </a:r>
            <a:r>
              <a:rPr lang="en-US" dirty="0"/>
              <a:t> 2D sur </a:t>
            </a:r>
            <a:r>
              <a:rPr lang="en-US" dirty="0" err="1"/>
              <a:t>inkscape</a:t>
            </a:r>
            <a:r>
              <a:rPr lang="en-US" dirty="0"/>
              <a:t>, </a:t>
            </a:r>
            <a:r>
              <a:rPr lang="fr-FR" dirty="0"/>
              <a:t>utilisation machine laser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Pour quoi faire ?</a:t>
            </a:r>
          </a:p>
          <a:p>
            <a:r>
              <a:rPr lang="en-US" dirty="0" err="1"/>
              <a:t>découpe</a:t>
            </a:r>
            <a:r>
              <a:rPr lang="en-US" dirty="0"/>
              <a:t> de petite planchette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bois</a:t>
            </a:r>
            <a:r>
              <a:rPr lang="en-US" dirty="0"/>
              <a:t>, </a:t>
            </a:r>
            <a:r>
              <a:rPr lang="en-US" dirty="0" err="1"/>
              <a:t>gravage</a:t>
            </a:r>
            <a:r>
              <a:rPr lang="en-US" dirty="0"/>
              <a:t> sur </a:t>
            </a:r>
            <a:r>
              <a:rPr lang="en-US" dirty="0" err="1"/>
              <a:t>bois</a:t>
            </a:r>
            <a:r>
              <a:rPr lang="en-US" dirty="0"/>
              <a:t>, </a:t>
            </a:r>
            <a:r>
              <a:rPr lang="en-US" dirty="0" err="1"/>
              <a:t>verre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acier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007B8BB-78B7-A749-82C6-5DC41E49F687}"/>
              </a:ext>
            </a:extLst>
          </p:cNvPr>
          <p:cNvSpPr txBox="1">
            <a:spLocks/>
          </p:cNvSpPr>
          <p:nvPr/>
        </p:nvSpPr>
        <p:spPr>
          <a:xfrm>
            <a:off x="6013862" y="2048360"/>
            <a:ext cx="6275673" cy="80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Machine de découpe laser</a:t>
            </a:r>
            <a:endParaRPr lang="en-US" dirty="0"/>
          </a:p>
        </p:txBody>
      </p:sp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BF5280D6-44A5-E840-BE3C-C167DB2186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492062" cy="432635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D9C463E-1F0D-EF4E-A345-21828A5BDA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2607" y="4021474"/>
            <a:ext cx="3222670" cy="245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8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D59383-E6CD-CF57-B9CF-5820B1CE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838" y="1133856"/>
            <a:ext cx="5931090" cy="805964"/>
          </a:xfrm>
        </p:spPr>
        <p:txBody>
          <a:bodyPr anchor="b">
            <a:normAutofit/>
          </a:bodyPr>
          <a:lstStyle/>
          <a:p>
            <a:r>
              <a:rPr lang="en-US" dirty="0"/>
              <a:t>Atelier </a:t>
            </a:r>
            <a:r>
              <a:rPr lang="en-US" dirty="0" err="1"/>
              <a:t>menuiserie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672BC8-D7EC-066C-9025-5F29713D84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13862" y="2854324"/>
            <a:ext cx="5657088" cy="37843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dirty="0"/>
              <a:t>Matériel</a:t>
            </a:r>
            <a:r>
              <a:rPr lang="en-US" dirty="0"/>
              <a:t> : </a:t>
            </a:r>
            <a:r>
              <a:rPr lang="en-US" dirty="0" err="1"/>
              <a:t>scie</a:t>
            </a:r>
            <a:r>
              <a:rPr lang="en-US" dirty="0"/>
              <a:t> </a:t>
            </a:r>
            <a:r>
              <a:rPr lang="en-US" dirty="0" err="1"/>
              <a:t>radiale</a:t>
            </a:r>
            <a:r>
              <a:rPr lang="en-US" dirty="0"/>
              <a:t>, </a:t>
            </a:r>
            <a:r>
              <a:rPr lang="en-US" dirty="0" err="1"/>
              <a:t>scie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ruban</a:t>
            </a:r>
            <a:r>
              <a:rPr lang="en-US" dirty="0"/>
              <a:t>, petit tour, </a:t>
            </a:r>
            <a:r>
              <a:rPr lang="en-US" dirty="0" err="1"/>
              <a:t>perceuse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colonne</a:t>
            </a:r>
            <a:r>
              <a:rPr lang="en-US" dirty="0"/>
              <a:t>, </a:t>
            </a:r>
            <a:r>
              <a:rPr lang="en-US" dirty="0" err="1"/>
              <a:t>ponceuse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bande</a:t>
            </a:r>
            <a:r>
              <a:rPr lang="en-US" dirty="0"/>
              <a:t>, divers </a:t>
            </a:r>
            <a:r>
              <a:rPr lang="en-US" dirty="0" err="1"/>
              <a:t>electroportatif</a:t>
            </a:r>
            <a:endParaRPr lang="en-US" dirty="0"/>
          </a:p>
          <a:p>
            <a:r>
              <a:rPr lang="en-US" u="sng" dirty="0" err="1"/>
              <a:t>Matériaux</a:t>
            </a:r>
            <a:r>
              <a:rPr lang="en-US" dirty="0"/>
              <a:t> : </a:t>
            </a:r>
            <a:r>
              <a:rPr lang="en-US" dirty="0" err="1"/>
              <a:t>tous</a:t>
            </a:r>
            <a:r>
              <a:rPr lang="en-US" dirty="0"/>
              <a:t> types de </a:t>
            </a:r>
            <a:r>
              <a:rPr lang="en-US" dirty="0" err="1"/>
              <a:t>bois</a:t>
            </a:r>
            <a:endParaRPr lang="en-US" dirty="0"/>
          </a:p>
          <a:p>
            <a:r>
              <a:rPr lang="en-US" u="sng" dirty="0"/>
              <a:t>Expertise</a:t>
            </a:r>
            <a:r>
              <a:rPr lang="en-US" dirty="0"/>
              <a:t> : </a:t>
            </a:r>
            <a:r>
              <a:rPr lang="fr-FR" dirty="0"/>
              <a:t>menuiserie et travail du bois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Pour quoi faire ?</a:t>
            </a:r>
          </a:p>
          <a:p>
            <a:r>
              <a:rPr lang="en-US" dirty="0"/>
              <a:t>petit </a:t>
            </a:r>
            <a:r>
              <a:rPr lang="en-US" dirty="0" err="1"/>
              <a:t>meuble</a:t>
            </a:r>
            <a:r>
              <a:rPr lang="en-US" dirty="0"/>
              <a:t>, </a:t>
            </a:r>
            <a:r>
              <a:rPr lang="en-US" dirty="0" err="1"/>
              <a:t>toute</a:t>
            </a:r>
            <a:r>
              <a:rPr lang="en-US" dirty="0"/>
              <a:t> type de </a:t>
            </a:r>
            <a:r>
              <a:rPr lang="en-US" dirty="0" err="1"/>
              <a:t>projets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007B8BB-78B7-A749-82C6-5DC41E49F687}"/>
              </a:ext>
            </a:extLst>
          </p:cNvPr>
          <p:cNvSpPr txBox="1">
            <a:spLocks/>
          </p:cNvSpPr>
          <p:nvPr/>
        </p:nvSpPr>
        <p:spPr>
          <a:xfrm>
            <a:off x="6013862" y="2048360"/>
            <a:ext cx="6275673" cy="80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Plusieurs machine pour travailler le bois</a:t>
            </a:r>
            <a:endParaRPr lang="en-US" dirty="0"/>
          </a:p>
        </p:txBody>
      </p:sp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BF5280D6-44A5-E840-BE3C-C167DB2186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68"/>
            <a:ext cx="6492062" cy="432381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990050-2136-3E4E-B65A-72B55ADEE8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05" y="3079900"/>
            <a:ext cx="1960141" cy="21443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C4A67B-A2D2-E44A-B8EE-A27F3F9AEF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0844" y="4185111"/>
            <a:ext cx="1822360" cy="20782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24983C-16EE-9945-B92C-8A312D4B38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0512" y="4554977"/>
            <a:ext cx="1283463" cy="208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00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D59383-E6CD-CF57-B9CF-5820B1CE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838" y="1133856"/>
            <a:ext cx="5931090" cy="805964"/>
          </a:xfrm>
        </p:spPr>
        <p:txBody>
          <a:bodyPr anchor="b">
            <a:normAutofit/>
          </a:bodyPr>
          <a:lstStyle/>
          <a:p>
            <a:r>
              <a:rPr lang="en-US" dirty="0"/>
              <a:t>atelier couture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672BC8-D7EC-066C-9025-5F29713D84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13862" y="2854324"/>
            <a:ext cx="5657088" cy="37843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dirty="0"/>
              <a:t>Matériel</a:t>
            </a:r>
            <a:r>
              <a:rPr lang="en-US" dirty="0"/>
              <a:t> : machine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coudre</a:t>
            </a:r>
            <a:r>
              <a:rPr lang="en-US" dirty="0"/>
              <a:t> Brother </a:t>
            </a:r>
            <a:r>
              <a:rPr lang="en-US" dirty="0" err="1"/>
              <a:t>Innov</a:t>
            </a:r>
            <a:r>
              <a:rPr lang="en-US" dirty="0"/>
              <a:t>-is NV1800Q + </a:t>
            </a:r>
            <a:r>
              <a:rPr lang="en-US" dirty="0" err="1"/>
              <a:t>Surjeteuse</a:t>
            </a:r>
            <a:r>
              <a:rPr lang="en-US" dirty="0"/>
              <a:t> Brother 3034DWT</a:t>
            </a:r>
          </a:p>
          <a:p>
            <a:r>
              <a:rPr lang="en-US" u="sng" dirty="0" err="1"/>
              <a:t>Matériaux</a:t>
            </a:r>
            <a:r>
              <a:rPr lang="en-US" dirty="0"/>
              <a:t> : </a:t>
            </a:r>
            <a:r>
              <a:rPr lang="en-US" dirty="0" err="1"/>
              <a:t>tous</a:t>
            </a:r>
            <a:r>
              <a:rPr lang="en-US" dirty="0"/>
              <a:t> types de textile</a:t>
            </a:r>
          </a:p>
          <a:p>
            <a:r>
              <a:rPr lang="en-US" u="sng" dirty="0"/>
              <a:t>Expertise</a:t>
            </a:r>
            <a:r>
              <a:rPr lang="en-US" dirty="0"/>
              <a:t> : </a:t>
            </a:r>
            <a:r>
              <a:rPr lang="fr-FR" dirty="0"/>
              <a:t>couture et utilisation des machines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Pour quoi faire ?</a:t>
            </a:r>
          </a:p>
          <a:p>
            <a:r>
              <a:rPr lang="en-US" dirty="0"/>
              <a:t>Travaux de reparation </a:t>
            </a:r>
            <a:r>
              <a:rPr lang="en-US" dirty="0" err="1"/>
              <a:t>ou</a:t>
            </a:r>
            <a:r>
              <a:rPr lang="en-US" dirty="0"/>
              <a:t> de creation textile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007B8BB-78B7-A749-82C6-5DC41E49F687}"/>
              </a:ext>
            </a:extLst>
          </p:cNvPr>
          <p:cNvSpPr txBox="1">
            <a:spLocks/>
          </p:cNvSpPr>
          <p:nvPr/>
        </p:nvSpPr>
        <p:spPr>
          <a:xfrm>
            <a:off x="6013862" y="2048360"/>
            <a:ext cx="6275673" cy="80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Plusieurs machines pour la création et réparation textile</a:t>
            </a:r>
            <a:endParaRPr lang="en-US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68E2CE3-4A11-DE42-831E-D50B697FA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699234" cy="3429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E0AB724-9DDD-1246-A122-8245D15628D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7321" y="2753241"/>
            <a:ext cx="2682296" cy="30175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C0BD98A-0B0F-CF48-AD48-F69637FFF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769" y="5177514"/>
            <a:ext cx="3505093" cy="118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9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D59383-E6CD-CF57-B9CF-5820B1CE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838" y="1133856"/>
            <a:ext cx="5931090" cy="805964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Atelier </a:t>
            </a:r>
            <a:r>
              <a:rPr lang="en-US" dirty="0" err="1"/>
              <a:t>electronique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672BC8-D7EC-066C-9025-5F29713D84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13862" y="2854324"/>
            <a:ext cx="5657088" cy="37843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dirty="0"/>
              <a:t>Matériel</a:t>
            </a:r>
            <a:r>
              <a:rPr lang="en-US" dirty="0"/>
              <a:t> : Station et </a:t>
            </a:r>
            <a:r>
              <a:rPr lang="en-US" dirty="0" err="1"/>
              <a:t>fer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souder</a:t>
            </a:r>
            <a:r>
              <a:rPr lang="en-US" dirty="0"/>
              <a:t>, </a:t>
            </a:r>
            <a:r>
              <a:rPr lang="en-US" dirty="0" err="1"/>
              <a:t>Composants</a:t>
            </a:r>
            <a:r>
              <a:rPr lang="en-US" dirty="0"/>
              <a:t>, </a:t>
            </a:r>
            <a:r>
              <a:rPr lang="en-US" dirty="0" err="1"/>
              <a:t>Générateurs</a:t>
            </a:r>
            <a:r>
              <a:rPr lang="en-US" dirty="0"/>
              <a:t>, Oscilloscopes, </a:t>
            </a:r>
          </a:p>
          <a:p>
            <a:r>
              <a:rPr lang="en-US" u="sng" dirty="0" err="1"/>
              <a:t>Matériaux</a:t>
            </a:r>
            <a:r>
              <a:rPr lang="en-US" dirty="0"/>
              <a:t> : Arduino, Raspberry Pi </a:t>
            </a:r>
          </a:p>
          <a:p>
            <a:r>
              <a:rPr lang="en-US" u="sng" dirty="0"/>
              <a:t>Expertise</a:t>
            </a:r>
            <a:r>
              <a:rPr lang="en-US" dirty="0"/>
              <a:t> : </a:t>
            </a:r>
            <a:r>
              <a:rPr lang="fr-FR" dirty="0"/>
              <a:t>connaissance en </a:t>
            </a:r>
            <a:r>
              <a:rPr lang="fr-FR" dirty="0" err="1"/>
              <a:t>electronique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Pour quoi faire ?</a:t>
            </a:r>
          </a:p>
          <a:p>
            <a:r>
              <a:rPr lang="en-US" dirty="0" err="1"/>
              <a:t>Réparation</a:t>
            </a:r>
            <a:r>
              <a:rPr lang="en-US" dirty="0"/>
              <a:t> et </a:t>
            </a:r>
            <a:r>
              <a:rPr lang="en-US" dirty="0" err="1"/>
              <a:t>création</a:t>
            </a:r>
            <a:r>
              <a:rPr lang="en-US" dirty="0"/>
              <a:t> proto </a:t>
            </a:r>
            <a:r>
              <a:rPr lang="en-US" dirty="0" err="1"/>
              <a:t>electronique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007B8BB-78B7-A749-82C6-5DC41E49F687}"/>
              </a:ext>
            </a:extLst>
          </p:cNvPr>
          <p:cNvSpPr txBox="1">
            <a:spLocks/>
          </p:cNvSpPr>
          <p:nvPr/>
        </p:nvSpPr>
        <p:spPr>
          <a:xfrm>
            <a:off x="6013862" y="2048360"/>
            <a:ext cx="6275673" cy="80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Conception, réalisation et réparation </a:t>
            </a:r>
            <a:r>
              <a:rPr lang="fr-FR" b="1" dirty="0" err="1"/>
              <a:t>electronique</a:t>
            </a:r>
            <a:endParaRPr lang="en-US" dirty="0"/>
          </a:p>
        </p:txBody>
      </p:sp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BF5280D6-44A5-E840-BE3C-C167DB2186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0" y="1268"/>
            <a:ext cx="6485721" cy="432381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F09DC8-0738-D544-A0CA-966EAC7667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218" y="4121240"/>
            <a:ext cx="1608249" cy="21443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77421F-C7BF-4D48-8C85-DFC3F08EFF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7723" y="3880941"/>
            <a:ext cx="2878609" cy="275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46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D59383-E6CD-CF57-B9CF-5820B1CE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838" y="1133856"/>
            <a:ext cx="5931090" cy="805964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Atelier </a:t>
            </a:r>
            <a:r>
              <a:rPr lang="en-US" dirty="0" err="1"/>
              <a:t>soudure</a:t>
            </a:r>
            <a:r>
              <a:rPr lang="en-US" dirty="0"/>
              <a:t> </a:t>
            </a:r>
            <a:r>
              <a:rPr lang="en-US" dirty="0" err="1"/>
              <a:t>Acier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672BC8-D7EC-066C-9025-5F29713D84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13862" y="2854324"/>
            <a:ext cx="5657088" cy="37843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dirty="0"/>
              <a:t>Matériel</a:t>
            </a:r>
            <a:r>
              <a:rPr lang="en-US" dirty="0"/>
              <a:t> : poste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souder</a:t>
            </a:r>
            <a:r>
              <a:rPr lang="en-US" dirty="0"/>
              <a:t> </a:t>
            </a:r>
            <a:r>
              <a:rPr lang="en-US" dirty="0" err="1"/>
              <a:t>mutifonction</a:t>
            </a:r>
            <a:r>
              <a:rPr lang="en-US" dirty="0"/>
              <a:t>,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l’arc</a:t>
            </a:r>
            <a:r>
              <a:rPr lang="en-US" dirty="0"/>
              <a:t>, MIG et TIG</a:t>
            </a:r>
          </a:p>
          <a:p>
            <a:r>
              <a:rPr lang="en-US" u="sng" dirty="0" err="1"/>
              <a:t>Matériaux</a:t>
            </a:r>
            <a:r>
              <a:rPr lang="en-US" dirty="0"/>
              <a:t> : </a:t>
            </a:r>
            <a:r>
              <a:rPr lang="en-US" dirty="0" err="1"/>
              <a:t>acier</a:t>
            </a:r>
            <a:endParaRPr lang="en-US" dirty="0"/>
          </a:p>
          <a:p>
            <a:r>
              <a:rPr lang="en-US" u="sng" dirty="0"/>
              <a:t>Expertise</a:t>
            </a:r>
            <a:r>
              <a:rPr lang="en-US" dirty="0"/>
              <a:t> : </a:t>
            </a:r>
            <a:r>
              <a:rPr lang="fr-FR" dirty="0"/>
              <a:t>connaissance en soudure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Pour quoi faire ?</a:t>
            </a:r>
          </a:p>
          <a:p>
            <a:r>
              <a:rPr lang="en-US" dirty="0" err="1"/>
              <a:t>Réparation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création</a:t>
            </a:r>
            <a:r>
              <a:rPr lang="en-US" dirty="0"/>
              <a:t> de prototype, </a:t>
            </a:r>
            <a:r>
              <a:rPr lang="en-US" dirty="0" err="1"/>
              <a:t>meuble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007B8BB-78B7-A749-82C6-5DC41E49F687}"/>
              </a:ext>
            </a:extLst>
          </p:cNvPr>
          <p:cNvSpPr txBox="1">
            <a:spLocks/>
          </p:cNvSpPr>
          <p:nvPr/>
        </p:nvSpPr>
        <p:spPr>
          <a:xfrm>
            <a:off x="6013862" y="2048360"/>
            <a:ext cx="6275673" cy="80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Soudage de tous types d’acier</a:t>
            </a:r>
            <a:endParaRPr lang="en-US" dirty="0"/>
          </a:p>
        </p:txBody>
      </p:sp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BF5280D6-44A5-E840-BE3C-C167DB2186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770214" cy="432381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7EC3A2-8DB1-4D47-A3CD-67148BEE01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9561" y="4040362"/>
            <a:ext cx="2125014" cy="265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39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EAA13-E02F-EB47-E510-E3F48A95F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385" y="446313"/>
            <a:ext cx="5179615" cy="1448747"/>
          </a:xfrm>
        </p:spPr>
        <p:txBody>
          <a:bodyPr/>
          <a:lstStyle/>
          <a:p>
            <a:r>
              <a:rPr lang="en-US" dirty="0" err="1">
                <a:latin typeface="+mn-lt"/>
                <a:ea typeface="Calibri"/>
                <a:cs typeface="Calibri"/>
              </a:rPr>
              <a:t>Pourquoi</a:t>
            </a:r>
            <a:r>
              <a:rPr lang="en-US" dirty="0">
                <a:latin typeface="+mn-lt"/>
                <a:ea typeface="Calibri"/>
                <a:cs typeface="Calibri"/>
              </a:rPr>
              <a:t> </a:t>
            </a:r>
            <a:r>
              <a:rPr lang="en-US" dirty="0" err="1">
                <a:latin typeface="+mn-lt"/>
                <a:ea typeface="Calibri"/>
                <a:cs typeface="Calibri"/>
              </a:rPr>
              <a:t>venir</a:t>
            </a:r>
            <a:r>
              <a:rPr lang="en-US" dirty="0">
                <a:latin typeface="+mn-lt"/>
                <a:ea typeface="Calibri"/>
                <a:cs typeface="Calibri"/>
              </a:rPr>
              <a:t> au LOV ?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26637-007F-EC9E-F644-AAFBA0900F3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398" y="2022249"/>
            <a:ext cx="5576553" cy="4275519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buFont typeface="Wingdings" pitchFamily="2" charset="2"/>
              <a:buChar char="ü"/>
            </a:pPr>
            <a:r>
              <a:rPr lang="en-US" sz="2800" b="1" dirty="0" err="1"/>
              <a:t>Apprendre</a:t>
            </a:r>
            <a:r>
              <a:rPr lang="en-US" sz="2800" b="1" dirty="0"/>
              <a:t>: </a:t>
            </a:r>
            <a:r>
              <a:rPr lang="en-US" sz="2800" dirty="0" err="1"/>
              <a:t>Découvrir</a:t>
            </a:r>
            <a:r>
              <a:rPr lang="en-US" sz="2800" dirty="0"/>
              <a:t> de nouveaux </a:t>
            </a:r>
            <a:r>
              <a:rPr lang="en-US" sz="2800" dirty="0" err="1"/>
              <a:t>outils</a:t>
            </a:r>
            <a:r>
              <a:rPr lang="en-US" sz="2800" dirty="0"/>
              <a:t> et technologies.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err="1"/>
              <a:t>Créer</a:t>
            </a:r>
            <a:r>
              <a:rPr lang="en-US" sz="2800" b="1" dirty="0"/>
              <a:t> :</a:t>
            </a:r>
            <a:r>
              <a:rPr lang="en-US" sz="4000" dirty="0">
                <a:latin typeface="Calibri"/>
                <a:ea typeface="Calibri"/>
                <a:cs typeface="Calibri"/>
              </a:rPr>
              <a:t> </a:t>
            </a:r>
            <a:r>
              <a:rPr lang="en-US" sz="2800" dirty="0"/>
              <a:t>Donner vie à </a:t>
            </a:r>
            <a:r>
              <a:rPr lang="en-US" sz="2800" dirty="0" err="1"/>
              <a:t>vos</a:t>
            </a:r>
            <a:r>
              <a:rPr lang="en-US" sz="2800" dirty="0"/>
              <a:t> </a:t>
            </a:r>
            <a:r>
              <a:rPr lang="en-US" sz="2800" dirty="0" err="1"/>
              <a:t>idées</a:t>
            </a:r>
            <a:r>
              <a:rPr lang="en-US" sz="2800" dirty="0"/>
              <a:t>, petits </a:t>
            </a:r>
            <a:r>
              <a:rPr lang="en-US" sz="2800" dirty="0" err="1"/>
              <a:t>ou</a:t>
            </a:r>
            <a:r>
              <a:rPr lang="en-US" sz="2800" dirty="0"/>
              <a:t> grands </a:t>
            </a:r>
            <a:r>
              <a:rPr lang="en-US" sz="2800" dirty="0" err="1"/>
              <a:t>projets</a:t>
            </a:r>
            <a:r>
              <a:rPr lang="en-US" sz="28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err="1"/>
              <a:t>Partager</a:t>
            </a:r>
            <a:r>
              <a:rPr lang="en-US" sz="2800" b="1" dirty="0"/>
              <a:t> :</a:t>
            </a:r>
            <a:r>
              <a:rPr lang="en-US" sz="4000" dirty="0">
                <a:latin typeface="Calibri"/>
                <a:ea typeface="Calibri"/>
                <a:cs typeface="Calibri"/>
              </a:rPr>
              <a:t> </a:t>
            </a:r>
            <a:r>
              <a:rPr lang="en-US" sz="2800" dirty="0"/>
              <a:t>Collaborer avec </a:t>
            </a:r>
            <a:r>
              <a:rPr lang="en-US" sz="2800" dirty="0" err="1"/>
              <a:t>d’autres</a:t>
            </a:r>
            <a:r>
              <a:rPr lang="en-US" sz="2800" dirty="0"/>
              <a:t> </a:t>
            </a:r>
            <a:r>
              <a:rPr lang="en-US" sz="2800" dirty="0" err="1"/>
              <a:t>passionnés</a:t>
            </a:r>
            <a:r>
              <a:rPr lang="en-US" sz="2800" dirty="0"/>
              <a:t>, </a:t>
            </a:r>
            <a:r>
              <a:rPr lang="en-US" sz="2800" dirty="0" err="1"/>
              <a:t>échanger</a:t>
            </a:r>
            <a:r>
              <a:rPr lang="en-US" sz="2800" dirty="0"/>
              <a:t> des savoir-faire.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err="1"/>
              <a:t>Accès</a:t>
            </a:r>
            <a:r>
              <a:rPr lang="en-US" sz="2800" b="1" dirty="0"/>
              <a:t> </a:t>
            </a:r>
            <a:r>
              <a:rPr lang="en-US" sz="2800" b="1" dirty="0" err="1"/>
              <a:t>démocratique</a:t>
            </a:r>
            <a:r>
              <a:rPr lang="en-US" sz="2800" b="1" dirty="0"/>
              <a:t> :</a:t>
            </a:r>
            <a:r>
              <a:rPr lang="en-US" sz="4000" dirty="0">
                <a:latin typeface="Calibri"/>
                <a:ea typeface="Calibri"/>
                <a:cs typeface="Calibri"/>
              </a:rPr>
              <a:t> </a:t>
            </a:r>
            <a:r>
              <a:rPr lang="en-US" sz="2800" dirty="0"/>
              <a:t>Tout le monde </a:t>
            </a:r>
            <a:r>
              <a:rPr lang="en-US" sz="2800" dirty="0" err="1"/>
              <a:t>peut</a:t>
            </a:r>
            <a:r>
              <a:rPr lang="en-US" sz="2800" dirty="0"/>
              <a:t> </a:t>
            </a:r>
            <a:r>
              <a:rPr lang="en-US" sz="2800" dirty="0" err="1"/>
              <a:t>apprendre</a:t>
            </a:r>
            <a:r>
              <a:rPr lang="en-US" sz="2800" dirty="0"/>
              <a:t> et </a:t>
            </a:r>
            <a:r>
              <a:rPr lang="en-US" sz="2800" dirty="0" err="1"/>
              <a:t>participer</a:t>
            </a:r>
            <a:r>
              <a:rPr lang="en-US" sz="2800" dirty="0"/>
              <a:t>.</a:t>
            </a:r>
          </a:p>
          <a:p>
            <a:pPr>
              <a:buFont typeface="Wingdings" pitchFamily="2" charset="2"/>
              <a:buChar char="ü"/>
            </a:pPr>
            <a:endParaRPr lang="en-US" sz="2800" dirty="0" err="1"/>
          </a:p>
        </p:txBody>
      </p:sp>
      <p:pic>
        <p:nvPicPr>
          <p:cNvPr id="18" name="Picture Placeholder 17" descr="A group of people working on a machine&#10;&#10;Description automatically generated">
            <a:extLst>
              <a:ext uri="{FF2B5EF4-FFF2-40B4-BE49-F238E27FC236}">
                <a16:creationId xmlns:a16="http://schemas.microsoft.com/office/drawing/2014/main" id="{1609D79A-E8EF-302E-E8CA-07C644CE0E0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6950" y="0"/>
            <a:ext cx="6115050" cy="6868886"/>
          </a:xfrm>
        </p:spPr>
      </p:pic>
    </p:spTree>
    <p:extLst>
      <p:ext uri="{BB962C8B-B14F-4D97-AF65-F5344CB8AC3E}">
        <p14:creationId xmlns:p14="http://schemas.microsoft.com/office/powerpoint/2010/main" val="1517447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EAA13-E02F-EB47-E510-E3F48A95F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385" y="446313"/>
            <a:ext cx="6836697" cy="1448747"/>
          </a:xfrm>
        </p:spPr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Quelques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projets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réalisés</a:t>
            </a:r>
            <a:r>
              <a:rPr lang="en-US" dirty="0">
                <a:ea typeface="Calibri"/>
                <a:cs typeface="Calibri"/>
              </a:rPr>
              <a:t> au </a:t>
            </a:r>
            <a:r>
              <a:rPr lang="en-US" dirty="0" err="1">
                <a:ea typeface="Calibri"/>
                <a:cs typeface="Calibri"/>
              </a:rPr>
              <a:t>lov</a:t>
            </a:r>
            <a:endParaRPr lang="en-US" sz="40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ED9A621-5297-D647-A8F0-8742417F4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6161"/>
            <a:ext cx="121666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66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2D586-3F7C-3202-E4F4-1F65B9A7D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365125"/>
            <a:ext cx="10363201" cy="1629601"/>
          </a:xfrm>
        </p:spPr>
        <p:txBody>
          <a:bodyPr/>
          <a:lstStyle/>
          <a:p>
            <a:r>
              <a:rPr lang="en-US" sz="4400" dirty="0">
                <a:latin typeface="Calibri"/>
                <a:ea typeface="Calibri"/>
                <a:cs typeface="Calibri"/>
              </a:rPr>
              <a:t>Envie </a:t>
            </a:r>
            <a:r>
              <a:rPr lang="en-US" sz="4400" dirty="0" err="1">
                <a:latin typeface="Calibri"/>
                <a:ea typeface="Calibri"/>
                <a:cs typeface="Calibri"/>
              </a:rPr>
              <a:t>d’en</a:t>
            </a:r>
            <a:r>
              <a:rPr lang="en-US" sz="4400" dirty="0">
                <a:latin typeface="Calibri"/>
                <a:ea typeface="Calibri"/>
                <a:cs typeface="Calibri"/>
              </a:rPr>
              <a:t> savoir plus 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ADF2-8E4D-6C0E-0FA2-C5228AF29C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399" y="2008396"/>
            <a:ext cx="10497581" cy="38995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500" noProof="1">
                <a:latin typeface="Calibri"/>
                <a:ea typeface="Calibri"/>
                <a:cs typeface="Calibri"/>
              </a:rPr>
              <a:t>Explorer notre site web : LOV - Fablab de Villeurbanne</a:t>
            </a:r>
            <a:endParaRPr lang="en-US" dirty="0"/>
          </a:p>
          <a:p>
            <a:pPr marL="457200" lvl="1" indent="0">
              <a:buNone/>
            </a:pPr>
            <a:r>
              <a:rPr lang="en-US" sz="3300" noProof="1">
                <a:ea typeface="+mn-lt"/>
                <a:cs typeface="+mn-lt"/>
              </a:rPr>
              <a:t>labovilleurbanne.fr</a:t>
            </a:r>
            <a:endParaRPr lang="en-US" sz="3300" noProof="1">
              <a:latin typeface="Calibri"/>
              <a:ea typeface="Calibri"/>
              <a:cs typeface="Calibri"/>
            </a:endParaRPr>
          </a:p>
          <a:p>
            <a:r>
              <a:rPr lang="en-US" sz="3500" noProof="1">
                <a:latin typeface="Calibri"/>
                <a:ea typeface="Calibri"/>
                <a:cs typeface="Calibri"/>
              </a:rPr>
              <a:t>Rejoindre nos discussions : Framateam.</a:t>
            </a:r>
            <a:endParaRPr lang="en-US" sz="3500" dirty="0"/>
          </a:p>
          <a:p>
            <a:pPr marL="457200" lvl="1" indent="0">
              <a:buNone/>
            </a:pPr>
            <a:r>
              <a:rPr lang="en-US" sz="3300" noProof="1">
                <a:ea typeface="+mn-lt"/>
                <a:cs typeface="+mn-lt"/>
              </a:rPr>
              <a:t>framateam.org/labolov</a:t>
            </a:r>
          </a:p>
          <a:p>
            <a:r>
              <a:rPr lang="en-US" sz="3500" noProof="1">
                <a:latin typeface="Calibri"/>
                <a:ea typeface="Calibri"/>
                <a:cs typeface="Calibri"/>
              </a:rPr>
              <a:t>Venir nous rencontrer pendant les ouvertures publics</a:t>
            </a:r>
            <a:endParaRPr lang="en-US" dirty="0"/>
          </a:p>
          <a:p>
            <a:pPr marL="457200" lvl="1" indent="0">
              <a:buNone/>
            </a:pPr>
            <a:r>
              <a:rPr lang="en-US" sz="3300" noProof="1">
                <a:ea typeface="+mn-lt"/>
                <a:cs typeface="+mn-lt"/>
              </a:rPr>
              <a:t>Tous les Lundi de 19h à 22h et mercredi de 19h à 22h</a:t>
            </a:r>
            <a:endParaRPr lang="en-US" sz="3300" noProof="1">
              <a:latin typeface="Calibri"/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sz="3300" noProof="1">
              <a:latin typeface="Calibri"/>
              <a:ea typeface="Calibri"/>
              <a:cs typeface="Calibri"/>
            </a:endParaRPr>
          </a:p>
          <a:p>
            <a:endParaRPr lang="en-US" sz="3200" noProof="1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 noProof="1">
              <a:latin typeface="Calibri"/>
              <a:ea typeface="Calibri"/>
              <a:cs typeface="Calibri"/>
            </a:endParaRPr>
          </a:p>
          <a:p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261237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0A240-3028-C81A-5CE7-16CC4B7D6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5137"/>
            <a:ext cx="10354052" cy="1209765"/>
          </a:xfrm>
        </p:spPr>
        <p:txBody>
          <a:bodyPr/>
          <a:lstStyle/>
          <a:p>
            <a:r>
              <a:rPr lang="en-US" dirty="0"/>
              <a:t>INFOS PRATIQUES : LOV </a:t>
            </a:r>
          </a:p>
        </p:txBody>
      </p:sp>
      <p:pic>
        <p:nvPicPr>
          <p:cNvPr id="6" name="Picture 5" descr="A map of a city&#10;&#10;Description automatically generated">
            <a:extLst>
              <a:ext uri="{FF2B5EF4-FFF2-40B4-BE49-F238E27FC236}">
                <a16:creationId xmlns:a16="http://schemas.microsoft.com/office/drawing/2014/main" id="{3C608723-2653-89BF-CC87-BE8E1C2196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615" y="2004760"/>
            <a:ext cx="8229658" cy="3971722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79D7A3CB-012F-EA89-BAF2-58DCED49ED49}"/>
              </a:ext>
            </a:extLst>
          </p:cNvPr>
          <p:cNvSpPr/>
          <p:nvPr/>
        </p:nvSpPr>
        <p:spPr>
          <a:xfrm rot="9660000">
            <a:off x="5328355" y="3905955"/>
            <a:ext cx="1004711" cy="1693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AEAA1D-BA4C-BF23-5E54-FE56F64CB5B2}"/>
              </a:ext>
            </a:extLst>
          </p:cNvPr>
          <p:cNvSpPr txBox="1"/>
          <p:nvPr/>
        </p:nvSpPr>
        <p:spPr>
          <a:xfrm>
            <a:off x="3184749" y="3223796"/>
            <a:ext cx="164328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highlight>
                  <a:srgbClr val="375E76"/>
                </a:highlight>
              </a:rPr>
              <a:t>Part-Dieu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F92B9B1-A253-9641-9609-5608B732C0D8}"/>
              </a:ext>
            </a:extLst>
          </p:cNvPr>
          <p:cNvSpPr txBox="1"/>
          <p:nvPr/>
        </p:nvSpPr>
        <p:spPr>
          <a:xfrm>
            <a:off x="914400" y="1080236"/>
            <a:ext cx="73273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21 place des maisons neuves 69100 Villeurbanne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5717714-E637-FA45-A000-6569BAF819C9}"/>
              </a:ext>
            </a:extLst>
          </p:cNvPr>
          <p:cNvSpPr/>
          <p:nvPr/>
        </p:nvSpPr>
        <p:spPr>
          <a:xfrm>
            <a:off x="6656832" y="4234227"/>
            <a:ext cx="560832" cy="55722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5AACFF-CC91-DD4D-BA17-C2C1468EB9BE}"/>
              </a:ext>
            </a:extLst>
          </p:cNvPr>
          <p:cNvSpPr/>
          <p:nvPr/>
        </p:nvSpPr>
        <p:spPr>
          <a:xfrm>
            <a:off x="9117957" y="2346633"/>
            <a:ext cx="25009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Venir en bus : arrêt « maisons neuves » des bus 69, C9 et C11.</a:t>
            </a:r>
          </a:p>
          <a:p>
            <a:endParaRPr lang="fr-FR" sz="2400" dirty="0"/>
          </a:p>
          <a:p>
            <a:r>
              <a:rPr lang="fr-FR" sz="2400" dirty="0"/>
              <a:t>La station </a:t>
            </a:r>
            <a:r>
              <a:rPr lang="fr-FR" sz="2400" dirty="0" err="1"/>
              <a:t>Vélo’v</a:t>
            </a:r>
            <a:r>
              <a:rPr lang="fr-FR" sz="2400" dirty="0"/>
              <a:t> « Maisons neuves » est juste en face.</a:t>
            </a:r>
          </a:p>
        </p:txBody>
      </p:sp>
    </p:spTree>
    <p:extLst>
      <p:ext uri="{BB962C8B-B14F-4D97-AF65-F5344CB8AC3E}">
        <p14:creationId xmlns:p14="http://schemas.microsoft.com/office/powerpoint/2010/main" val="862087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7B52831-0916-294C-0ACB-9774B9805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151" r="18577"/>
          <a:stretch/>
        </p:blipFill>
        <p:spPr>
          <a:xfrm flipH="1">
            <a:off x="0" y="0"/>
            <a:ext cx="51816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82E216E-9EE0-9D3F-D692-083F575A3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515" y="374090"/>
            <a:ext cx="5057104" cy="3624984"/>
          </a:xfrm>
        </p:spPr>
        <p:txBody>
          <a:bodyPr/>
          <a:lstStyle/>
          <a:p>
            <a:r>
              <a:rPr lang="en-US" dirty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76993264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_win32_SL_V9" id="{8502042B-488E-4F33-AD20-77B40A1BC1AA}" vid="{A90C26AF-23CA-48C5-BFF9-84DC7B1C91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C70CD0D-66AB-4C09-A068-59D23F1C342F}">
  <we:reference id="c22bf5f7-55ef-4467-ac55-88a268666587" version="1.0.0.3" store="excatalog" storeType="excatalog"/>
  <we:alternateReferences>
    <we:reference id="WA200006038" version="1.0.0.3" store="en-US" storeType="omex"/>
  </we:alternateReferences>
  <we:properties>
    <we:property name="pptx_export_from_biorender" value="false"/>
  </we:properties>
  <we:bindings/>
  <we:snapshot xmlns:r="http://schemas.openxmlformats.org/officeDocument/2006/relationships"/>
  <we:extLst>
    <a:ext xmlns:a="http://schemas.openxmlformats.org/drawingml/2006/main" uri="{0858819E-0033-43BF-8937-05EC82904868}">
      <we:backgroundApp xmlns="" state="1" runtimeId="Taskpane.Url"/>
    </a:ext>
  </we:extLst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133F63F-9110-40E7-9727-485934F415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8EFD9E-464D-4A64-8503-21EC026015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B53FD5-8F3E-4406-8404-9F78B5E6376E}">
  <ds:schemaRefs>
    <ds:schemaRef ds:uri="http://purl.org/dc/dcmitype/"/>
    <ds:schemaRef ds:uri="71af3243-3dd4-4a8d-8c0d-dd76da1f02a5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sharepoint/v3"/>
    <ds:schemaRef ds:uri="230e9df3-be65-4c73-a93b-d1236ebd677e"/>
    <ds:schemaRef ds:uri="16c05727-aa75-4e4a-9b5f-8a80a1165891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5509</TotalTime>
  <Words>793</Words>
  <Application>Microsoft Macintosh PowerPoint</Application>
  <PresentationFormat>Grand écran</PresentationFormat>
  <Paragraphs>133</Paragraphs>
  <Slides>18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Tenorite</vt:lpstr>
      <vt:lpstr>Wingdings</vt:lpstr>
      <vt:lpstr>Custom</vt:lpstr>
      <vt:lpstr>Laboratoire Ouvert Villeurbannais</vt:lpstr>
      <vt:lpstr>Présentation PowerPoint</vt:lpstr>
      <vt:lpstr>Un fablab, c’est quoi ?</vt:lpstr>
      <vt:lpstr>Le LOV aujourd’hui</vt:lpstr>
      <vt:lpstr>Les outils</vt:lpstr>
      <vt:lpstr>LA CNC </vt:lpstr>
      <vt:lpstr>L’imprimante 3D fils</vt:lpstr>
      <vt:lpstr>L’imprimante résine</vt:lpstr>
      <vt:lpstr>Laser cut</vt:lpstr>
      <vt:lpstr>Atelier menuiserie</vt:lpstr>
      <vt:lpstr>atelier couture</vt:lpstr>
      <vt:lpstr>Atelier electronique</vt:lpstr>
      <vt:lpstr>Atelier soudure Acier</vt:lpstr>
      <vt:lpstr>Pourquoi venir au LOV ?</vt:lpstr>
      <vt:lpstr>Quelques projets réalisés au lov</vt:lpstr>
      <vt:lpstr>Envie d’en savoir plus ?</vt:lpstr>
      <vt:lpstr>INFOS PRATIQUES : LOV 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 (Laboratoire Ouvert Villeurbannais)</dc:title>
  <dc:creator/>
  <cp:lastModifiedBy>Microsoft Office User</cp:lastModifiedBy>
  <cp:revision>183</cp:revision>
  <dcterms:created xsi:type="dcterms:W3CDTF">2024-11-28T15:32:29Z</dcterms:created>
  <dcterms:modified xsi:type="dcterms:W3CDTF">2024-12-23T18:00:20Z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d9088468-0951-4aef-9cc3-0a346e475ddc_Enabled">
    <vt:lpwstr>true</vt:lpwstr>
  </property>
  <property fmtid="{D5CDD505-2E9C-101B-9397-08002B2CF9AE}" pid="4" name="MSIP_Label_d9088468-0951-4aef-9cc3-0a346e475ddc_SetDate">
    <vt:lpwstr>2024-11-28T15:39:23Z</vt:lpwstr>
  </property>
  <property fmtid="{D5CDD505-2E9C-101B-9397-08002B2CF9AE}" pid="5" name="MSIP_Label_d9088468-0951-4aef-9cc3-0a346e475ddc_Method">
    <vt:lpwstr>Privileged</vt:lpwstr>
  </property>
  <property fmtid="{D5CDD505-2E9C-101B-9397-08002B2CF9AE}" pid="6" name="MSIP_Label_d9088468-0951-4aef-9cc3-0a346e475ddc_Name">
    <vt:lpwstr>Public</vt:lpwstr>
  </property>
  <property fmtid="{D5CDD505-2E9C-101B-9397-08002B2CF9AE}" pid="7" name="MSIP_Label_d9088468-0951-4aef-9cc3-0a346e475ddc_SiteId">
    <vt:lpwstr>aca3c8d6-aa71-4e1a-a10e-03572fc58c0b</vt:lpwstr>
  </property>
  <property fmtid="{D5CDD505-2E9C-101B-9397-08002B2CF9AE}" pid="8" name="MSIP_Label_d9088468-0951-4aef-9cc3-0a346e475ddc_ActionId">
    <vt:lpwstr>9ffdfdd2-3fec-43b6-a45b-4d705f9e972b</vt:lpwstr>
  </property>
  <property fmtid="{D5CDD505-2E9C-101B-9397-08002B2CF9AE}" pid="9" name="MSIP_Label_d9088468-0951-4aef-9cc3-0a346e475ddc_ContentBits">
    <vt:lpwstr>0</vt:lpwstr>
  </property>
</Properties>
</file>